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4"/>
    <p:sldMasterId id="2147483678" r:id="rId5"/>
    <p:sldMasterId id="2147483697" r:id="rId6"/>
    <p:sldMasterId id="2147483714" r:id="rId7"/>
  </p:sldMasterIdLst>
  <p:notesMasterIdLst>
    <p:notesMasterId r:id="rId27"/>
  </p:notesMasterIdLst>
  <p:sldIdLst>
    <p:sldId id="756" r:id="rId8"/>
    <p:sldId id="289" r:id="rId9"/>
    <p:sldId id="294" r:id="rId10"/>
    <p:sldId id="1187" r:id="rId11"/>
    <p:sldId id="512" r:id="rId12"/>
    <p:sldId id="1178" r:id="rId13"/>
    <p:sldId id="538" r:id="rId14"/>
    <p:sldId id="1188" r:id="rId15"/>
    <p:sldId id="547" r:id="rId16"/>
    <p:sldId id="273" r:id="rId17"/>
    <p:sldId id="1165" r:id="rId18"/>
    <p:sldId id="543" r:id="rId19"/>
    <p:sldId id="537" r:id="rId20"/>
    <p:sldId id="1183" r:id="rId21"/>
    <p:sldId id="530" r:id="rId22"/>
    <p:sldId id="1184" r:id="rId23"/>
    <p:sldId id="1176" r:id="rId24"/>
    <p:sldId id="1185" r:id="rId25"/>
    <p:sldId id="1179" r:id="rId2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527169-C274-175E-0490-B20EBFEC9424}" name="Secker, Jane" initials="JS" userId="S::Jane.Secker@city.ac.uk::8233c045-4558-4f03-9514-a7f857c6af2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4213"/>
    <a:srgbClr val="0973BE"/>
    <a:srgbClr val="13833C"/>
    <a:srgbClr val="3AA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63288" autoAdjust="0"/>
  </p:normalViewPr>
  <p:slideViewPr>
    <p:cSldViewPr snapToGrid="0">
      <p:cViewPr varScale="1">
        <p:scale>
          <a:sx n="73" d="100"/>
          <a:sy n="73" d="100"/>
        </p:scale>
        <p:origin x="116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83097F-6A1F-4EFC-B4EA-1A9657365D4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F165411-23A2-412C-9A68-A2B7F1CFA9EA}">
      <dgm:prSet phldrT="[Text]"/>
      <dgm:spPr/>
      <dgm:t>
        <a:bodyPr/>
        <a:lstStyle/>
        <a:p>
          <a:r>
            <a:rPr lang="en-GB" dirty="0"/>
            <a:t>Exceptions</a:t>
          </a:r>
        </a:p>
      </dgm:t>
    </dgm:pt>
    <dgm:pt modelId="{770DD225-E1C4-42DA-811F-A73F1312B2A7}" type="parTrans" cxnId="{2DD72002-1F79-4383-A0B2-1771BE5A33D1}">
      <dgm:prSet/>
      <dgm:spPr/>
      <dgm:t>
        <a:bodyPr/>
        <a:lstStyle/>
        <a:p>
          <a:endParaRPr lang="en-GB"/>
        </a:p>
      </dgm:t>
    </dgm:pt>
    <dgm:pt modelId="{3638FFE9-C266-417C-AC41-697BBBA327E5}" type="sibTrans" cxnId="{2DD72002-1F79-4383-A0B2-1771BE5A33D1}">
      <dgm:prSet/>
      <dgm:spPr/>
      <dgm:t>
        <a:bodyPr/>
        <a:lstStyle/>
        <a:p>
          <a:endParaRPr lang="en-GB"/>
        </a:p>
      </dgm:t>
    </dgm:pt>
    <dgm:pt modelId="{9035DB95-49FD-492B-9899-0FA516351953}">
      <dgm:prSet phldrT="[Text]"/>
      <dgm:spPr/>
      <dgm:t>
        <a:bodyPr/>
        <a:lstStyle/>
        <a:p>
          <a:r>
            <a:rPr lang="en-GB" dirty="0"/>
            <a:t>Licences</a:t>
          </a:r>
        </a:p>
      </dgm:t>
    </dgm:pt>
    <dgm:pt modelId="{211F1C9F-892F-48AA-BB47-8C4E1960B177}" type="parTrans" cxnId="{40A8E623-85C2-4B5E-B6D6-D94DA0C6181E}">
      <dgm:prSet/>
      <dgm:spPr/>
      <dgm:t>
        <a:bodyPr/>
        <a:lstStyle/>
        <a:p>
          <a:endParaRPr lang="en-GB"/>
        </a:p>
      </dgm:t>
    </dgm:pt>
    <dgm:pt modelId="{E60B4295-7653-465B-A3B2-BD5781EF6F1D}" type="sibTrans" cxnId="{40A8E623-85C2-4B5E-B6D6-D94DA0C6181E}">
      <dgm:prSet/>
      <dgm:spPr/>
      <dgm:t>
        <a:bodyPr/>
        <a:lstStyle/>
        <a:p>
          <a:endParaRPr lang="en-GB"/>
        </a:p>
      </dgm:t>
    </dgm:pt>
    <dgm:pt modelId="{79AE984B-5E94-4A14-B7EE-49EC65CA904A}">
      <dgm:prSet phldrT="[Text]"/>
      <dgm:spPr/>
      <dgm:t>
        <a:bodyPr/>
        <a:lstStyle/>
        <a:p>
          <a:r>
            <a:rPr lang="en-GB" dirty="0"/>
            <a:t>Risk</a:t>
          </a:r>
        </a:p>
      </dgm:t>
    </dgm:pt>
    <dgm:pt modelId="{21CC1DDF-F5EA-4DE6-81CD-C141EAD09486}" type="parTrans" cxnId="{D74F7B0B-F999-416A-8469-692ECFDC0314}">
      <dgm:prSet/>
      <dgm:spPr/>
      <dgm:t>
        <a:bodyPr/>
        <a:lstStyle/>
        <a:p>
          <a:endParaRPr lang="en-GB"/>
        </a:p>
      </dgm:t>
    </dgm:pt>
    <dgm:pt modelId="{A61E6362-3E47-4634-984C-AD318194CB9F}" type="sibTrans" cxnId="{D74F7B0B-F999-416A-8469-692ECFDC0314}">
      <dgm:prSet/>
      <dgm:spPr/>
      <dgm:t>
        <a:bodyPr/>
        <a:lstStyle/>
        <a:p>
          <a:endParaRPr lang="en-GB"/>
        </a:p>
      </dgm:t>
    </dgm:pt>
    <dgm:pt modelId="{A4FF76E8-A92C-4106-9038-3D0CDE0E13E6}" type="pres">
      <dgm:prSet presAssocID="{9183097F-6A1F-4EFC-B4EA-1A9657365D4C}" presName="compositeShape" presStyleCnt="0">
        <dgm:presLayoutVars>
          <dgm:chMax val="7"/>
          <dgm:dir/>
          <dgm:resizeHandles val="exact"/>
        </dgm:presLayoutVars>
      </dgm:prSet>
      <dgm:spPr/>
    </dgm:pt>
    <dgm:pt modelId="{DC1C9949-C9CC-4860-801B-9695FE62D859}" type="pres">
      <dgm:prSet presAssocID="{9035DB95-49FD-492B-9899-0FA516351953}" presName="circ1" presStyleLbl="vennNode1" presStyleIdx="0" presStyleCnt="3"/>
      <dgm:spPr/>
    </dgm:pt>
    <dgm:pt modelId="{95A01A05-33C5-431A-B5AA-82BE5D1E932C}" type="pres">
      <dgm:prSet presAssocID="{9035DB95-49FD-492B-9899-0FA51635195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30CB556-69CE-43E5-B6FE-2949FDD4EB3B}" type="pres">
      <dgm:prSet presAssocID="{79AE984B-5E94-4A14-B7EE-49EC65CA904A}" presName="circ2" presStyleLbl="vennNode1" presStyleIdx="1" presStyleCnt="3"/>
      <dgm:spPr/>
    </dgm:pt>
    <dgm:pt modelId="{3A28972E-765F-4387-B966-5B40C91A4723}" type="pres">
      <dgm:prSet presAssocID="{79AE984B-5E94-4A14-B7EE-49EC65CA904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BED5A24-8DAC-4020-8024-01A349D54257}" type="pres">
      <dgm:prSet presAssocID="{BF165411-23A2-412C-9A68-A2B7F1CFA9EA}" presName="circ3" presStyleLbl="vennNode1" presStyleIdx="2" presStyleCnt="3"/>
      <dgm:spPr/>
    </dgm:pt>
    <dgm:pt modelId="{BE0BD1D2-B1B3-4C9F-9C8D-96F6B68728EB}" type="pres">
      <dgm:prSet presAssocID="{BF165411-23A2-412C-9A68-A2B7F1CFA9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DD72002-1F79-4383-A0B2-1771BE5A33D1}" srcId="{9183097F-6A1F-4EFC-B4EA-1A9657365D4C}" destId="{BF165411-23A2-412C-9A68-A2B7F1CFA9EA}" srcOrd="2" destOrd="0" parTransId="{770DD225-E1C4-42DA-811F-A73F1312B2A7}" sibTransId="{3638FFE9-C266-417C-AC41-697BBBA327E5}"/>
    <dgm:cxn modelId="{D74F7B0B-F999-416A-8469-692ECFDC0314}" srcId="{9183097F-6A1F-4EFC-B4EA-1A9657365D4C}" destId="{79AE984B-5E94-4A14-B7EE-49EC65CA904A}" srcOrd="1" destOrd="0" parTransId="{21CC1DDF-F5EA-4DE6-81CD-C141EAD09486}" sibTransId="{A61E6362-3E47-4634-984C-AD318194CB9F}"/>
    <dgm:cxn modelId="{E7F52A0F-13E0-432C-B404-6D9E7EAC8469}" type="presOf" srcId="{9035DB95-49FD-492B-9899-0FA516351953}" destId="{95A01A05-33C5-431A-B5AA-82BE5D1E932C}" srcOrd="1" destOrd="0" presId="urn:microsoft.com/office/officeart/2005/8/layout/venn1"/>
    <dgm:cxn modelId="{4EC49D1A-F3F7-4D22-9D41-279E4B4BAB47}" type="presOf" srcId="{BF165411-23A2-412C-9A68-A2B7F1CFA9EA}" destId="{BE0BD1D2-B1B3-4C9F-9C8D-96F6B68728EB}" srcOrd="1" destOrd="0" presId="urn:microsoft.com/office/officeart/2005/8/layout/venn1"/>
    <dgm:cxn modelId="{40A8E623-85C2-4B5E-B6D6-D94DA0C6181E}" srcId="{9183097F-6A1F-4EFC-B4EA-1A9657365D4C}" destId="{9035DB95-49FD-492B-9899-0FA516351953}" srcOrd="0" destOrd="0" parTransId="{211F1C9F-892F-48AA-BB47-8C4E1960B177}" sibTransId="{E60B4295-7653-465B-A3B2-BD5781EF6F1D}"/>
    <dgm:cxn modelId="{A6D14735-8431-4E1C-8B06-45A8A9162238}" type="presOf" srcId="{79AE984B-5E94-4A14-B7EE-49EC65CA904A}" destId="{830CB556-69CE-43E5-B6FE-2949FDD4EB3B}" srcOrd="0" destOrd="0" presId="urn:microsoft.com/office/officeart/2005/8/layout/venn1"/>
    <dgm:cxn modelId="{E4354A67-7B44-44DB-86A4-18243D84C03B}" type="presOf" srcId="{9035DB95-49FD-492B-9899-0FA516351953}" destId="{DC1C9949-C9CC-4860-801B-9695FE62D859}" srcOrd="0" destOrd="0" presId="urn:microsoft.com/office/officeart/2005/8/layout/venn1"/>
    <dgm:cxn modelId="{C4CB038D-9727-4AB4-A569-D72B840BD907}" type="presOf" srcId="{9183097F-6A1F-4EFC-B4EA-1A9657365D4C}" destId="{A4FF76E8-A92C-4106-9038-3D0CDE0E13E6}" srcOrd="0" destOrd="0" presId="urn:microsoft.com/office/officeart/2005/8/layout/venn1"/>
    <dgm:cxn modelId="{65CBC9AF-9EE4-4267-98D2-BC31C21E71D0}" type="presOf" srcId="{BF165411-23A2-412C-9A68-A2B7F1CFA9EA}" destId="{3BED5A24-8DAC-4020-8024-01A349D54257}" srcOrd="0" destOrd="0" presId="urn:microsoft.com/office/officeart/2005/8/layout/venn1"/>
    <dgm:cxn modelId="{73B6AAF7-75A9-4F53-8CC1-CC9705C1D3F8}" type="presOf" srcId="{79AE984B-5E94-4A14-B7EE-49EC65CA904A}" destId="{3A28972E-765F-4387-B966-5B40C91A4723}" srcOrd="1" destOrd="0" presId="urn:microsoft.com/office/officeart/2005/8/layout/venn1"/>
    <dgm:cxn modelId="{21DD6B04-9891-4273-A5F5-F0D73EDD0518}" type="presParOf" srcId="{A4FF76E8-A92C-4106-9038-3D0CDE0E13E6}" destId="{DC1C9949-C9CC-4860-801B-9695FE62D859}" srcOrd="0" destOrd="0" presId="urn:microsoft.com/office/officeart/2005/8/layout/venn1"/>
    <dgm:cxn modelId="{BD23CBCA-C9AB-47EB-AEFB-B10B9D930B2E}" type="presParOf" srcId="{A4FF76E8-A92C-4106-9038-3D0CDE0E13E6}" destId="{95A01A05-33C5-431A-B5AA-82BE5D1E932C}" srcOrd="1" destOrd="0" presId="urn:microsoft.com/office/officeart/2005/8/layout/venn1"/>
    <dgm:cxn modelId="{51C2211C-633C-4AC4-9F95-F61B7EC69CD1}" type="presParOf" srcId="{A4FF76E8-A92C-4106-9038-3D0CDE0E13E6}" destId="{830CB556-69CE-43E5-B6FE-2949FDD4EB3B}" srcOrd="2" destOrd="0" presId="urn:microsoft.com/office/officeart/2005/8/layout/venn1"/>
    <dgm:cxn modelId="{343CDF23-0E56-4298-A0A4-A81D83A5C47E}" type="presParOf" srcId="{A4FF76E8-A92C-4106-9038-3D0CDE0E13E6}" destId="{3A28972E-765F-4387-B966-5B40C91A4723}" srcOrd="3" destOrd="0" presId="urn:microsoft.com/office/officeart/2005/8/layout/venn1"/>
    <dgm:cxn modelId="{6E954B4A-8EC1-4B5D-B8E7-DE20E0B579F0}" type="presParOf" srcId="{A4FF76E8-A92C-4106-9038-3D0CDE0E13E6}" destId="{3BED5A24-8DAC-4020-8024-01A349D54257}" srcOrd="4" destOrd="0" presId="urn:microsoft.com/office/officeart/2005/8/layout/venn1"/>
    <dgm:cxn modelId="{9BF71EAE-13AF-4035-8493-14223C7D0FCC}" type="presParOf" srcId="{A4FF76E8-A92C-4106-9038-3D0CDE0E13E6}" destId="{BE0BD1D2-B1B3-4C9F-9C8D-96F6B68728E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330389-F7F3-441E-B27A-EBE1E24B80CD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542C745-3845-4FE2-A0D3-E3608FA1085D}">
      <dgm:prSet/>
      <dgm:spPr/>
      <dgm:t>
        <a:bodyPr/>
        <a:lstStyle/>
        <a:p>
          <a:r>
            <a:rPr lang="en-GB" dirty="0"/>
            <a:t>What’s the likelihood that your activity infringes copyright?</a:t>
          </a:r>
        </a:p>
      </dgm:t>
    </dgm:pt>
    <dgm:pt modelId="{5420B26A-6616-4240-845B-4B8DF796402E}" type="parTrans" cxnId="{2D6B71BA-C3C1-4FFD-A7E0-42246C2B58CB}">
      <dgm:prSet/>
      <dgm:spPr/>
      <dgm:t>
        <a:bodyPr/>
        <a:lstStyle/>
        <a:p>
          <a:endParaRPr lang="en-GB"/>
        </a:p>
      </dgm:t>
    </dgm:pt>
    <dgm:pt modelId="{E91BB203-716B-4C31-86ED-5B896F5C7C8C}" type="sibTrans" cxnId="{2D6B71BA-C3C1-4FFD-A7E0-42246C2B58CB}">
      <dgm:prSet/>
      <dgm:spPr/>
      <dgm:t>
        <a:bodyPr/>
        <a:lstStyle/>
        <a:p>
          <a:endParaRPr lang="en-GB"/>
        </a:p>
      </dgm:t>
    </dgm:pt>
    <dgm:pt modelId="{DD319E12-452E-473B-AED0-67C2F86DC7CF}">
      <dgm:prSet/>
      <dgm:spPr/>
      <dgm:t>
        <a:bodyPr/>
        <a:lstStyle/>
        <a:p>
          <a:r>
            <a:rPr lang="en-GB" dirty="0"/>
            <a:t>What is the likelihood that the copyright owner will discover and object to your activity?</a:t>
          </a:r>
        </a:p>
      </dgm:t>
    </dgm:pt>
    <dgm:pt modelId="{0FADDC23-6005-482E-9B5D-6DBF907BDD89}" type="parTrans" cxnId="{71261D49-8818-434D-90A1-6A8FBCD5F404}">
      <dgm:prSet/>
      <dgm:spPr/>
      <dgm:t>
        <a:bodyPr/>
        <a:lstStyle/>
        <a:p>
          <a:endParaRPr lang="en-GB"/>
        </a:p>
      </dgm:t>
    </dgm:pt>
    <dgm:pt modelId="{33AF6EFF-4ED0-40A5-BE92-23F13DFE0E3A}" type="sibTrans" cxnId="{71261D49-8818-434D-90A1-6A8FBCD5F404}">
      <dgm:prSet/>
      <dgm:spPr/>
      <dgm:t>
        <a:bodyPr/>
        <a:lstStyle/>
        <a:p>
          <a:endParaRPr lang="en-GB"/>
        </a:p>
      </dgm:t>
    </dgm:pt>
    <dgm:pt modelId="{8A9E5202-53CF-49A4-A7DC-E9B06A4E2EA0}">
      <dgm:prSet/>
      <dgm:spPr/>
      <dgm:t>
        <a:bodyPr/>
        <a:lstStyle/>
        <a:p>
          <a:r>
            <a:rPr lang="en-GB" dirty="0"/>
            <a:t>what is the impact (both financial and reputational) if the copyright holder was to take action against you or your institution?</a:t>
          </a:r>
        </a:p>
      </dgm:t>
    </dgm:pt>
    <dgm:pt modelId="{E598EBA6-9033-41FD-B1CF-0B1AEE6E7CE7}" type="parTrans" cxnId="{06A9848A-4D32-4777-A37B-70BC7BBCF303}">
      <dgm:prSet/>
      <dgm:spPr/>
      <dgm:t>
        <a:bodyPr/>
        <a:lstStyle/>
        <a:p>
          <a:endParaRPr lang="en-GB"/>
        </a:p>
      </dgm:t>
    </dgm:pt>
    <dgm:pt modelId="{8D88BDC7-20A8-4FB3-B59D-6EE974DD272B}" type="sibTrans" cxnId="{06A9848A-4D32-4777-A37B-70BC7BBCF303}">
      <dgm:prSet/>
      <dgm:spPr/>
      <dgm:t>
        <a:bodyPr/>
        <a:lstStyle/>
        <a:p>
          <a:endParaRPr lang="en-GB"/>
        </a:p>
      </dgm:t>
    </dgm:pt>
    <dgm:pt modelId="{2A3DAE24-8F3A-4370-8B2B-58C391F961B5}" type="pres">
      <dgm:prSet presAssocID="{9E330389-F7F3-441E-B27A-EBE1E24B80CD}" presName="diagram" presStyleCnt="0">
        <dgm:presLayoutVars>
          <dgm:dir/>
          <dgm:resizeHandles val="exact"/>
        </dgm:presLayoutVars>
      </dgm:prSet>
      <dgm:spPr/>
    </dgm:pt>
    <dgm:pt modelId="{896561F6-BAA2-4DE8-8109-EA2859CB5FE6}" type="pres">
      <dgm:prSet presAssocID="{F542C745-3845-4FE2-A0D3-E3608FA1085D}" presName="node" presStyleLbl="node1" presStyleIdx="0" presStyleCnt="3">
        <dgm:presLayoutVars>
          <dgm:bulletEnabled val="1"/>
        </dgm:presLayoutVars>
      </dgm:prSet>
      <dgm:spPr/>
    </dgm:pt>
    <dgm:pt modelId="{95CBD0B3-FFF2-4E73-9A7E-130D5F16BD94}" type="pres">
      <dgm:prSet presAssocID="{E91BB203-716B-4C31-86ED-5B896F5C7C8C}" presName="sibTrans" presStyleCnt="0"/>
      <dgm:spPr/>
    </dgm:pt>
    <dgm:pt modelId="{D4F4F812-FFF8-410A-9227-EF555CF7B79F}" type="pres">
      <dgm:prSet presAssocID="{DD319E12-452E-473B-AED0-67C2F86DC7CF}" presName="node" presStyleLbl="node1" presStyleIdx="1" presStyleCnt="3">
        <dgm:presLayoutVars>
          <dgm:bulletEnabled val="1"/>
        </dgm:presLayoutVars>
      </dgm:prSet>
      <dgm:spPr/>
    </dgm:pt>
    <dgm:pt modelId="{6925B39D-F51D-4EE6-B0EA-FC4926812B0C}" type="pres">
      <dgm:prSet presAssocID="{33AF6EFF-4ED0-40A5-BE92-23F13DFE0E3A}" presName="sibTrans" presStyleCnt="0"/>
      <dgm:spPr/>
    </dgm:pt>
    <dgm:pt modelId="{4C7B789F-C8BA-4679-A141-FC6E6FFC7369}" type="pres">
      <dgm:prSet presAssocID="{8A9E5202-53CF-49A4-A7DC-E9B06A4E2EA0}" presName="node" presStyleLbl="node1" presStyleIdx="2" presStyleCnt="3">
        <dgm:presLayoutVars>
          <dgm:bulletEnabled val="1"/>
        </dgm:presLayoutVars>
      </dgm:prSet>
      <dgm:spPr/>
    </dgm:pt>
  </dgm:ptLst>
  <dgm:cxnLst>
    <dgm:cxn modelId="{C79D751A-CF86-40C3-BEA9-533C40D14FA2}" type="presOf" srcId="{9E330389-F7F3-441E-B27A-EBE1E24B80CD}" destId="{2A3DAE24-8F3A-4370-8B2B-58C391F961B5}" srcOrd="0" destOrd="0" presId="urn:microsoft.com/office/officeart/2005/8/layout/default"/>
    <dgm:cxn modelId="{C39F093D-48C6-4FF5-816C-C8509BD13235}" type="presOf" srcId="{8A9E5202-53CF-49A4-A7DC-E9B06A4E2EA0}" destId="{4C7B789F-C8BA-4679-A141-FC6E6FFC7369}" srcOrd="0" destOrd="0" presId="urn:microsoft.com/office/officeart/2005/8/layout/default"/>
    <dgm:cxn modelId="{71261D49-8818-434D-90A1-6A8FBCD5F404}" srcId="{9E330389-F7F3-441E-B27A-EBE1E24B80CD}" destId="{DD319E12-452E-473B-AED0-67C2F86DC7CF}" srcOrd="1" destOrd="0" parTransId="{0FADDC23-6005-482E-9B5D-6DBF907BDD89}" sibTransId="{33AF6EFF-4ED0-40A5-BE92-23F13DFE0E3A}"/>
    <dgm:cxn modelId="{DE9F1A74-886B-4878-8A74-6F58FD23936E}" type="presOf" srcId="{DD319E12-452E-473B-AED0-67C2F86DC7CF}" destId="{D4F4F812-FFF8-410A-9227-EF555CF7B79F}" srcOrd="0" destOrd="0" presId="urn:microsoft.com/office/officeart/2005/8/layout/default"/>
    <dgm:cxn modelId="{06A9848A-4D32-4777-A37B-70BC7BBCF303}" srcId="{9E330389-F7F3-441E-B27A-EBE1E24B80CD}" destId="{8A9E5202-53CF-49A4-A7DC-E9B06A4E2EA0}" srcOrd="2" destOrd="0" parTransId="{E598EBA6-9033-41FD-B1CF-0B1AEE6E7CE7}" sibTransId="{8D88BDC7-20A8-4FB3-B59D-6EE974DD272B}"/>
    <dgm:cxn modelId="{34C9BD97-F4DE-4A77-A790-52A0B9719D70}" type="presOf" srcId="{F542C745-3845-4FE2-A0D3-E3608FA1085D}" destId="{896561F6-BAA2-4DE8-8109-EA2859CB5FE6}" srcOrd="0" destOrd="0" presId="urn:microsoft.com/office/officeart/2005/8/layout/default"/>
    <dgm:cxn modelId="{2D6B71BA-C3C1-4FFD-A7E0-42246C2B58CB}" srcId="{9E330389-F7F3-441E-B27A-EBE1E24B80CD}" destId="{F542C745-3845-4FE2-A0D3-E3608FA1085D}" srcOrd="0" destOrd="0" parTransId="{5420B26A-6616-4240-845B-4B8DF796402E}" sibTransId="{E91BB203-716B-4C31-86ED-5B896F5C7C8C}"/>
    <dgm:cxn modelId="{3E132D0D-02C1-42B6-82B9-491B1A41B31C}" type="presParOf" srcId="{2A3DAE24-8F3A-4370-8B2B-58C391F961B5}" destId="{896561F6-BAA2-4DE8-8109-EA2859CB5FE6}" srcOrd="0" destOrd="0" presId="urn:microsoft.com/office/officeart/2005/8/layout/default"/>
    <dgm:cxn modelId="{C9BF8989-4AE1-4F42-B28E-A368574033D7}" type="presParOf" srcId="{2A3DAE24-8F3A-4370-8B2B-58C391F961B5}" destId="{95CBD0B3-FFF2-4E73-9A7E-130D5F16BD94}" srcOrd="1" destOrd="0" presId="urn:microsoft.com/office/officeart/2005/8/layout/default"/>
    <dgm:cxn modelId="{306D1A18-0D31-4299-AF82-C5B34EFACECF}" type="presParOf" srcId="{2A3DAE24-8F3A-4370-8B2B-58C391F961B5}" destId="{D4F4F812-FFF8-410A-9227-EF555CF7B79F}" srcOrd="2" destOrd="0" presId="urn:microsoft.com/office/officeart/2005/8/layout/default"/>
    <dgm:cxn modelId="{892D749F-1068-4A32-94DE-6BEBAFFE0EB0}" type="presParOf" srcId="{2A3DAE24-8F3A-4370-8B2B-58C391F961B5}" destId="{6925B39D-F51D-4EE6-B0EA-FC4926812B0C}" srcOrd="3" destOrd="0" presId="urn:microsoft.com/office/officeart/2005/8/layout/default"/>
    <dgm:cxn modelId="{FF264969-2965-463E-9EAE-2A036D712F23}" type="presParOf" srcId="{2A3DAE24-8F3A-4370-8B2B-58C391F961B5}" destId="{4C7B789F-C8BA-4679-A141-FC6E6FFC7369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C9949-C9CC-4860-801B-9695FE62D859}">
      <dsp:nvSpPr>
        <dsp:cNvPr id="0" name=""/>
        <dsp:cNvSpPr/>
      </dsp:nvSpPr>
      <dsp:spPr>
        <a:xfrm>
          <a:off x="3767931" y="54669"/>
          <a:ext cx="2624137" cy="26241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Licences</a:t>
          </a:r>
        </a:p>
      </dsp:txBody>
      <dsp:txXfrm>
        <a:off x="4117816" y="513893"/>
        <a:ext cx="1924367" cy="1180862"/>
      </dsp:txXfrm>
    </dsp:sp>
    <dsp:sp modelId="{830CB556-69CE-43E5-B6FE-2949FDD4EB3B}">
      <dsp:nvSpPr>
        <dsp:cNvPr id="0" name=""/>
        <dsp:cNvSpPr/>
      </dsp:nvSpPr>
      <dsp:spPr>
        <a:xfrm>
          <a:off x="4714807" y="1694755"/>
          <a:ext cx="2624137" cy="26241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Risk</a:t>
          </a:r>
        </a:p>
      </dsp:txBody>
      <dsp:txXfrm>
        <a:off x="5517356" y="2372657"/>
        <a:ext cx="1574482" cy="1443275"/>
      </dsp:txXfrm>
    </dsp:sp>
    <dsp:sp modelId="{3BED5A24-8DAC-4020-8024-01A349D54257}">
      <dsp:nvSpPr>
        <dsp:cNvPr id="0" name=""/>
        <dsp:cNvSpPr/>
      </dsp:nvSpPr>
      <dsp:spPr>
        <a:xfrm>
          <a:off x="2821054" y="1694755"/>
          <a:ext cx="2624137" cy="26241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Exceptions</a:t>
          </a:r>
        </a:p>
      </dsp:txBody>
      <dsp:txXfrm>
        <a:off x="3068161" y="2372657"/>
        <a:ext cx="1574482" cy="1443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61F6-BAA2-4DE8-8109-EA2859CB5FE6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What’s the likelihood that your activity infringes copyright?</a:t>
          </a:r>
        </a:p>
      </dsp:txBody>
      <dsp:txXfrm>
        <a:off x="1748064" y="2975"/>
        <a:ext cx="3342605" cy="2005563"/>
      </dsp:txXfrm>
    </dsp:sp>
    <dsp:sp modelId="{D4F4F812-FFF8-410A-9227-EF555CF7B79F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What is the likelihood that the copyright owner will discover and object to your activity?</a:t>
          </a:r>
        </a:p>
      </dsp:txBody>
      <dsp:txXfrm>
        <a:off x="5424930" y="2975"/>
        <a:ext cx="3342605" cy="2005563"/>
      </dsp:txXfrm>
    </dsp:sp>
    <dsp:sp modelId="{4C7B789F-C8BA-4679-A141-FC6E6FFC7369}">
      <dsp:nvSpPr>
        <dsp:cNvPr id="0" name=""/>
        <dsp:cNvSpPr/>
      </dsp:nvSpPr>
      <dsp:spPr>
        <a:xfrm>
          <a:off x="3586497" y="2342799"/>
          <a:ext cx="3342605" cy="20055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what is the impact (both financial and reputational) if the copyright holder was to take action against you or your institution?</a:t>
          </a:r>
        </a:p>
      </dsp:txBody>
      <dsp:txXfrm>
        <a:off x="3586497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aba921662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g8aba921662_2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8aba921662_2_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3928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 registration. Originality. Idea expression.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4BE68-00B5-D84E-A02F-E9B9A34E5E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87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3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item will need to be assessed however the item must be in the permanent collection for the preservation exception to apply.</a:t>
            </a:r>
          </a:p>
          <a:p>
            <a:r>
              <a:rPr lang="en-US" dirty="0"/>
              <a:t>What is its potential value to users in being made available in digital format? </a:t>
            </a:r>
          </a:p>
          <a:p>
            <a:r>
              <a:rPr lang="en-US" dirty="0"/>
              <a:t>Are the objects being digitized solely to preserve the items, or to make them available more widely e.g. from an online catalogue or website? </a:t>
            </a:r>
          </a:p>
          <a:p>
            <a:r>
              <a:rPr lang="en-US" dirty="0"/>
              <a:t>Are they still in copyright? </a:t>
            </a:r>
          </a:p>
          <a:p>
            <a:pPr lvl="1"/>
            <a:r>
              <a:rPr lang="en-US" dirty="0"/>
              <a:t>If no, then easier to digitize, but consider what copyright statement or </a:t>
            </a:r>
            <a:r>
              <a:rPr lang="en-US" dirty="0" err="1"/>
              <a:t>licence</a:t>
            </a:r>
            <a:r>
              <a:rPr lang="en-US" dirty="0"/>
              <a:t> might be applied to the digital objects?</a:t>
            </a:r>
          </a:p>
          <a:p>
            <a:pPr lvl="1"/>
            <a:r>
              <a:rPr lang="en-US" dirty="0"/>
              <a:t>If yes, then can a rights holder be traced to obtain permission to digitize?</a:t>
            </a:r>
          </a:p>
          <a:p>
            <a:r>
              <a:rPr lang="en-US" dirty="0"/>
              <a:t>Who owns the copyright in any in-copyright collection items and can their permission be obtained to digitize and share the collection?</a:t>
            </a:r>
          </a:p>
          <a:p>
            <a:r>
              <a:rPr lang="en-US" dirty="0"/>
              <a:t>Are any items orphan works? If yes, might IPO Orphan works scheme be a suitable route? (note the </a:t>
            </a:r>
            <a:r>
              <a:rPr lang="en-US" dirty="0" err="1"/>
              <a:t>licence</a:t>
            </a:r>
            <a:r>
              <a:rPr lang="en-US" dirty="0"/>
              <a:t> needs to be renewed every 7 years and only covers UK uses)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6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609600" y="5715000"/>
            <a:ext cx="10871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Slabo 27px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7285050" y="1828788"/>
            <a:ext cx="58515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1697050" y="-812812"/>
            <a:ext cx="5851500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S 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body" sz="quarter" idx="13"/>
          </p:nvPr>
        </p:nvSpPr>
        <p:spPr>
          <a:xfrm>
            <a:off x="7946739" y="245534"/>
            <a:ext cx="3413084" cy="738623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200">
                <a:solidFill>
                  <a:srgbClr val="2B1054"/>
                </a:solidFill>
                <a:latin typeface="Montserrat Semi Bold"/>
                <a:ea typeface="Montserrat Semi Bold"/>
                <a:cs typeface="Montserrat Semi Bold"/>
                <a:sym typeface="Montserrat Semi Bold"/>
              </a:defRPr>
            </a:lvl1pPr>
          </a:lstStyle>
          <a:p>
            <a:pPr>
              <a:defRPr>
                <a:latin typeface="+mj-lt"/>
                <a:ea typeface="+mj-ea"/>
                <a:cs typeface="+mj-cs"/>
                <a:sym typeface="Montserrat-Regular"/>
              </a:defRPr>
            </a:pPr>
            <a:r>
              <a:rPr>
                <a:latin typeface="Montserrat Semi Bold"/>
                <a:ea typeface="Montserrat Semi Bold"/>
                <a:cs typeface="Montserrat Semi Bold"/>
                <a:sym typeface="Montserrat Semi Bold"/>
              </a:rPr>
              <a:t>SLIDE TITLE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4"/>
          </p:nvPr>
        </p:nvSpPr>
        <p:spPr>
          <a:xfrm>
            <a:off x="9128051" y="981693"/>
            <a:ext cx="2339072" cy="38468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900">
                <a:solidFill>
                  <a:srgbClr val="EC008C"/>
                </a:solidFill>
                <a:latin typeface="Museo Sans Rounded 100"/>
                <a:ea typeface="Museo Sans Rounded 100"/>
                <a:cs typeface="Museo Sans Rounded 100"/>
                <a:sym typeface="Museo Sans Rounded 100"/>
              </a:defRPr>
            </a:lvl1pPr>
          </a:lstStyle>
          <a:p>
            <a:r>
              <a:t>Slide Sub-Heading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5"/>
          </p:nvPr>
        </p:nvSpPr>
        <p:spPr>
          <a:xfrm>
            <a:off x="670406" y="2035176"/>
            <a:ext cx="9560253" cy="1528583"/>
          </a:xfrm>
          <a:prstGeom prst="rect">
            <a:avLst/>
          </a:prstGeom>
        </p:spPr>
        <p:txBody>
          <a:bodyPr>
            <a:spAutoFit/>
          </a:bodyPr>
          <a:lstStyle>
            <a:lvl1pPr marL="635000" indent="-635000">
              <a:buClr>
                <a:srgbClr val="EC008C"/>
              </a:buClr>
              <a:defRPr>
                <a:solidFill>
                  <a:srgbClr val="474C55"/>
                </a:solidFill>
              </a:defRPr>
            </a:lvl1pPr>
          </a:lstStyle>
          <a:p>
            <a:pPr marL="635000" indent="-635000">
              <a:buClr>
                <a:srgbClr val="EC008C"/>
              </a:buClr>
              <a:defRPr>
                <a:solidFill>
                  <a:srgbClr val="474C55"/>
                </a:solidFill>
              </a:defRPr>
            </a:pPr>
            <a:r>
              <a:t>Point 1</a:t>
            </a:r>
          </a:p>
          <a:p>
            <a:pPr marL="635000" indent="-635000">
              <a:buClr>
                <a:srgbClr val="EC008C"/>
              </a:buClr>
              <a:defRPr>
                <a:solidFill>
                  <a:srgbClr val="474C55"/>
                </a:solidFill>
              </a:defRPr>
            </a:pPr>
            <a:r>
              <a:t>Point 2</a:t>
            </a:r>
          </a:p>
          <a:p>
            <a:pPr marL="635000" indent="-635000">
              <a:buClr>
                <a:srgbClr val="EC008C"/>
              </a:buClr>
              <a:defRPr>
                <a:solidFill>
                  <a:srgbClr val="474C55"/>
                </a:solidFill>
              </a:defRPr>
            </a:pPr>
            <a:r>
              <a:t>Point 3</a:t>
            </a:r>
          </a:p>
          <a:p>
            <a:pPr marL="635000" indent="-635000">
              <a:buClr>
                <a:srgbClr val="EC008C"/>
              </a:buClr>
              <a:defRPr>
                <a:solidFill>
                  <a:srgbClr val="474C55"/>
                </a:solidFill>
              </a:defRPr>
            </a:pPr>
            <a:r>
              <a:t>etcetera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B5DC1857-DA32-084F-99C0-C6A2EE5C3F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096" y="5973771"/>
            <a:ext cx="1860325" cy="665372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D6294DC5-1392-7F4E-A650-7AABAFBA63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460" y="5816845"/>
            <a:ext cx="1351064" cy="9143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868" y="5634452"/>
            <a:ext cx="1311056" cy="1311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877" y="5848763"/>
            <a:ext cx="1240019" cy="88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410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body" sz="quarter" idx="13"/>
          </p:nvPr>
        </p:nvSpPr>
        <p:spPr>
          <a:xfrm>
            <a:off x="4389458" y="791634"/>
            <a:ext cx="3413084" cy="738623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200">
                <a:solidFill>
                  <a:srgbClr val="2B1054"/>
                </a:solidFill>
                <a:latin typeface="Montserrat Semi Bold"/>
                <a:ea typeface="Montserrat Semi Bold"/>
                <a:cs typeface="Montserrat Semi Bold"/>
                <a:sym typeface="Montserrat Semi Bold"/>
              </a:defRPr>
            </a:lvl1pPr>
          </a:lstStyle>
          <a:p>
            <a:pPr>
              <a:defRPr>
                <a:latin typeface="+mj-lt"/>
                <a:ea typeface="+mj-ea"/>
                <a:cs typeface="+mj-cs"/>
                <a:sym typeface="Montserrat-Regular"/>
              </a:defRPr>
            </a:pPr>
            <a:r>
              <a:rPr>
                <a:latin typeface="Montserrat Semi Bold"/>
                <a:ea typeface="Montserrat Semi Bold"/>
                <a:cs typeface="Montserrat Semi Bold"/>
                <a:sym typeface="Montserrat Semi Bold"/>
              </a:rPr>
              <a:t>SLIDE TITLE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4"/>
          </p:nvPr>
        </p:nvSpPr>
        <p:spPr>
          <a:xfrm>
            <a:off x="5170123" y="5113427"/>
            <a:ext cx="1851759" cy="38468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900">
                <a:solidFill>
                  <a:srgbClr val="EC008C"/>
                </a:solidFill>
                <a:latin typeface="Museo Sans Rounded 100"/>
                <a:ea typeface="Museo Sans Rounded 100"/>
                <a:cs typeface="Museo Sans Rounded 100"/>
                <a:sym typeface="Museo Sans Rounded 100"/>
              </a:defRPr>
            </a:lvl1pPr>
          </a:lstStyle>
          <a:p>
            <a:r>
              <a:t>Photo Caption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5DC1857-DA32-084F-99C0-C6A2EE5C3F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096" y="5973771"/>
            <a:ext cx="1860325" cy="665372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6294DC5-1392-7F4E-A650-7AABAFBA63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460" y="5816845"/>
            <a:ext cx="1351064" cy="914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868" y="5634452"/>
            <a:ext cx="1311056" cy="13110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877" y="5848763"/>
            <a:ext cx="1240019" cy="88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447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5789" y="1"/>
            <a:ext cx="3366211" cy="635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621" y="2129933"/>
            <a:ext cx="7770376" cy="146968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621" y="3885300"/>
            <a:ext cx="7084755" cy="17521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3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485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4413"/>
            <a:ext cx="12192000" cy="593588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 anchor="ctr"/>
          <a:lstStyle/>
          <a:p>
            <a:pPr algn="ctr" defTabSz="408276"/>
            <a:endParaRPr lang="en-GB" sz="1050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442" y="6402494"/>
            <a:ext cx="2845647" cy="27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275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082" y="1599831"/>
            <a:ext cx="8227457" cy="452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16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55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4413"/>
            <a:ext cx="12192000" cy="59358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 anchor="ctr"/>
          <a:lstStyle/>
          <a:p>
            <a:pPr algn="ctr" defTabSz="408276"/>
            <a:endParaRPr lang="en-GB" sz="1050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442" y="6402493"/>
            <a:ext cx="2845647" cy="24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05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082" y="1599831"/>
            <a:ext cx="8227457" cy="452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38076" marR="0" indent="-138076" algn="l" defTabSz="34280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1650" baseline="0">
                <a:solidFill>
                  <a:schemeClr val="tx1"/>
                </a:solidFill>
              </a:defRPr>
            </a:lvl1pPr>
            <a:lvl2pPr marL="269009" indent="-130934">
              <a:buClr>
                <a:schemeClr val="bg1"/>
              </a:buClr>
              <a:buFont typeface="Arial"/>
              <a:buChar char="•"/>
              <a:defRPr sz="1650"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210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64413"/>
            <a:ext cx="12192000" cy="59358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 anchor="ctr"/>
          <a:lstStyle/>
          <a:p>
            <a:pPr algn="ctr" defTabSz="408276"/>
            <a:endParaRPr lang="en-GB" sz="1050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442" y="6402493"/>
            <a:ext cx="2845647" cy="24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05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082" y="1599831"/>
            <a:ext cx="4037548" cy="4524915"/>
          </a:xfrm>
          <a:prstGeom prst="rect">
            <a:avLst/>
          </a:prstGeo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991" y="1599831"/>
            <a:ext cx="4037548" cy="4524915"/>
          </a:xfrm>
          <a:prstGeom prst="rect">
            <a:avLst/>
          </a:prstGeom>
        </p:spPr>
        <p:txBody>
          <a:bodyPr/>
          <a:lstStyle>
            <a:lvl1pPr>
              <a:buNone/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948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6400" y="1342840"/>
            <a:ext cx="11040000" cy="828000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704701" y="6345352"/>
            <a:ext cx="901700" cy="252000"/>
          </a:xfrm>
        </p:spPr>
        <p:txBody>
          <a:bodyPr/>
          <a:lstStyle>
            <a:lvl1pPr>
              <a:defRPr/>
            </a:lvl1pPr>
          </a:lstStyle>
          <a:p>
            <a:fld id="{7D9A8A42-CDD3-483B-A525-DE73108F9D7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66400" y="2322040"/>
            <a:ext cx="5184000" cy="3951304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108436" y="2322040"/>
            <a:ext cx="5184000" cy="3951304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49171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66400" y="2322040"/>
            <a:ext cx="11040000" cy="3960000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04701" y="6345352"/>
            <a:ext cx="901700" cy="252000"/>
          </a:xfrm>
        </p:spPr>
        <p:txBody>
          <a:bodyPr/>
          <a:lstStyle>
            <a:lvl1pPr>
              <a:defRPr/>
            </a:lvl1pPr>
          </a:lstStyle>
          <a:p>
            <a:fld id="{DCF6A46F-80AB-49F3-8C7E-9717ED94545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66400" y="1342840"/>
            <a:ext cx="11040000" cy="828000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77925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6400" y="1342840"/>
            <a:ext cx="11040000" cy="828000"/>
          </a:xfrm>
        </p:spPr>
        <p:txBody>
          <a:bodyPr/>
          <a:lstStyle>
            <a:lvl1pPr>
              <a:defRPr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66400" y="2322040"/>
            <a:ext cx="11040000" cy="3960000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04701" y="6345352"/>
            <a:ext cx="9017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F6A46F-80AB-49F3-8C7E-9717ED9454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pic>
        <p:nvPicPr>
          <p:cNvPr id="9" name="Picture 55" descr="White version of the University of Reading's logo." title="University of Reading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10033001" y="439662"/>
            <a:ext cx="1579033" cy="384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11045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no logo">
  <p:cSld name="Title and Content - no log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609600" y="1752600"/>
            <a:ext cx="1016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6400" y="1342840"/>
            <a:ext cx="11040000" cy="828000"/>
          </a:xfrm>
        </p:spPr>
        <p:txBody>
          <a:bodyPr/>
          <a:lstStyle>
            <a:lvl1pPr>
              <a:defRPr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704701" y="6345352"/>
            <a:ext cx="9017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9A8A42-CDD3-483B-A525-DE73108F9D72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66400" y="2322040"/>
            <a:ext cx="5184000" cy="3955050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108436" y="2322040"/>
            <a:ext cx="5184000" cy="3955050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1" name="Picture 55" descr="White version of the University of Reading's logo." title="University of Reading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10033001" y="439662"/>
            <a:ext cx="1579033" cy="384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14407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 bwMode="hidden">
          <a:xfrm>
            <a:off x="0" y="4572000"/>
            <a:ext cx="12192000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23" name="Rectangle 22"/>
          <p:cNvSpPr/>
          <p:nvPr userDrawn="1"/>
        </p:nvSpPr>
        <p:spPr bwMode="hidden">
          <a:xfrm>
            <a:off x="0" y="0"/>
            <a:ext cx="12192000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66400" y="4653136"/>
            <a:ext cx="10560051" cy="925512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add subtitle</a:t>
            </a:r>
            <a:endParaRPr lang="en-GB" altLang="en-US" noProof="0" dirty="0"/>
          </a:p>
        </p:txBody>
      </p:sp>
      <p:sp>
        <p:nvSpPr>
          <p:cNvPr id="2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04701" y="6237312"/>
            <a:ext cx="9017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C01B32-D1A0-401C-8867-70456BBB1E8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66400" y="1143000"/>
            <a:ext cx="11040000" cy="919800"/>
          </a:xfrm>
        </p:spPr>
        <p:txBody>
          <a:bodyPr wrap="square"/>
          <a:lstStyle>
            <a:lvl1pPr>
              <a:lnSpc>
                <a:spcPct val="90000"/>
              </a:lnSpc>
              <a:tabLst>
                <a:tab pos="4038600" algn="l"/>
              </a:tabLst>
              <a:defRPr sz="38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add title</a:t>
            </a:r>
            <a:endParaRPr lang="en-GB" alt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56683" y="1"/>
            <a:ext cx="3811125" cy="805551"/>
          </a:xfrm>
          <a:solidFill>
            <a:schemeClr val="accent1"/>
          </a:solidFill>
        </p:spPr>
        <p:txBody>
          <a:bodyPr wrap="square" lIns="72000" tIns="396000" rIns="72000" bIns="3600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dirty="0"/>
              <a:t>Unit name here, max 2 line, adjust width of box if required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566400" y="6646908"/>
            <a:ext cx="268829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2002E"/>
              </a:buClr>
              <a:buSzTx/>
              <a:buFont typeface="Arial" charset="0"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Copyright University of Reading</a:t>
            </a:r>
          </a:p>
        </p:txBody>
      </p:sp>
      <p:pic>
        <p:nvPicPr>
          <p:cNvPr id="18" name="Picture 55" descr="White version of the University of Reading's logo." title="University of Reading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10033001" y="439662"/>
            <a:ext cx="1579033" cy="38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4" descr="Background image of spiralling trails of light." title="Swirling light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424" r="7953" b="22234"/>
          <a:stretch>
            <a:fillRect/>
          </a:stretch>
        </p:blipFill>
        <p:spPr bwMode="auto">
          <a:xfrm>
            <a:off x="0" y="2286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872299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AE96E1-FE19-476C-9CF0-3BB4903735D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66400" y="476672"/>
            <a:ext cx="11040000" cy="5904656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86451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AE96E1-FE19-476C-9CF0-3BB4903735D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66400" y="476672"/>
            <a:ext cx="11040000" cy="5904656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84583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5785870"/>
            <a:ext cx="11425269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66511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5785870"/>
            <a:ext cx="11425269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94894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5785870"/>
            <a:ext cx="11425269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25482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8127692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8127692" y="0"/>
            <a:ext cx="4060800" cy="6877404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400256" y="332656"/>
            <a:ext cx="3456384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400256" y="2214000"/>
            <a:ext cx="3456384" cy="4383352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17035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8127692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8127692" y="0"/>
            <a:ext cx="4060800" cy="6877404"/>
          </a:xfrm>
          <a:prstGeom prst="rect">
            <a:avLst/>
          </a:prstGeom>
          <a:solidFill>
            <a:schemeClr val="tx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400256" y="332656"/>
            <a:ext cx="3456384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400256" y="2214000"/>
            <a:ext cx="3456384" cy="4383352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6281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8127692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8127692" y="0"/>
            <a:ext cx="4060800" cy="6877404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400256" y="332656"/>
            <a:ext cx="3456384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8400256" y="2214000"/>
            <a:ext cx="3456384" cy="438335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56047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und 4 answer layout">
  <p:cSld name="Round 4 answer layou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cxnSp>
        <p:nvCxnSpPr>
          <p:cNvPr id="29" name="Google Shape;29;p5"/>
          <p:cNvCxnSpPr/>
          <p:nvPr/>
        </p:nvCxnSpPr>
        <p:spPr>
          <a:xfrm>
            <a:off x="5807968" y="2204864"/>
            <a:ext cx="96000" cy="4392600"/>
          </a:xfrm>
          <a:prstGeom prst="straightConnector1">
            <a:avLst/>
          </a:prstGeom>
          <a:noFill/>
          <a:ln w="12700" cap="flat" cmpd="sng">
            <a:solidFill>
              <a:srgbClr val="FABD1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5"/>
          <p:cNvCxnSpPr/>
          <p:nvPr/>
        </p:nvCxnSpPr>
        <p:spPr>
          <a:xfrm rot="10800000">
            <a:off x="609765" y="4365380"/>
            <a:ext cx="10574800" cy="0"/>
          </a:xfrm>
          <a:prstGeom prst="straightConnector1">
            <a:avLst/>
          </a:prstGeom>
          <a:noFill/>
          <a:ln w="12700" cap="flat" cmpd="sng">
            <a:solidFill>
              <a:srgbClr val="FABD1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" name="Google Shape;31;p5"/>
          <p:cNvSpPr txBox="1"/>
          <p:nvPr/>
        </p:nvSpPr>
        <p:spPr>
          <a:xfrm>
            <a:off x="609600" y="2268161"/>
            <a:ext cx="6720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5"/>
          <p:cNvSpPr txBox="1"/>
          <p:nvPr/>
        </p:nvSpPr>
        <p:spPr>
          <a:xfrm>
            <a:off x="10320469" y="2268161"/>
            <a:ext cx="6720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5"/>
          <p:cNvSpPr txBox="1"/>
          <p:nvPr/>
        </p:nvSpPr>
        <p:spPr>
          <a:xfrm>
            <a:off x="609600" y="6020627"/>
            <a:ext cx="6720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5"/>
          <p:cNvSpPr txBox="1"/>
          <p:nvPr/>
        </p:nvSpPr>
        <p:spPr>
          <a:xfrm>
            <a:off x="10685115" y="6033328"/>
            <a:ext cx="6720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196752"/>
            <a:ext cx="12192000" cy="5661248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640"/>
            <a:ext cx="11425269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335360" y="1484784"/>
            <a:ext cx="11425269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21325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196752"/>
            <a:ext cx="12192000" cy="5661248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640"/>
            <a:ext cx="11425269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335360" y="1484784"/>
            <a:ext cx="11425269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38058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196752"/>
            <a:ext cx="12192000" cy="5661248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640"/>
            <a:ext cx="11425269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335360" y="1484784"/>
            <a:ext cx="11425269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31051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715000"/>
            <a:ext cx="108712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704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719"/>
            <a:ext cx="7721600" cy="1124937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SCONUL Copyright Training: January / February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6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719"/>
            <a:ext cx="7721600" cy="114998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911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4 answ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719"/>
            <a:ext cx="7721600" cy="114998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807968" y="2204864"/>
            <a:ext cx="96011" cy="439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609600" y="4365380"/>
            <a:ext cx="10574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609600" y="2268162"/>
            <a:ext cx="67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W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320469" y="2268162"/>
            <a:ext cx="67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U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020628"/>
            <a:ext cx="67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b="1" dirty="0">
                <a:latin typeface="Calibri" panose="020F0502020204030204" pitchFamily="34" charset="0"/>
              </a:rPr>
              <a:t>L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0685115" y="6033329"/>
            <a:ext cx="67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E</a:t>
            </a:r>
            <a:endParaRPr lang="en-GB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8014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228601"/>
            <a:ext cx="103632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lang="en-GB" sz="8800" b="1" kern="1200" cap="all" spc="120" baseline="0" dirty="0" smtClean="0">
                <a:solidFill>
                  <a:schemeClr val="tx2"/>
                </a:solidFill>
                <a:latin typeface="Slabo 27px"/>
                <a:ea typeface="+mn-ea"/>
                <a:cs typeface="Slabo 27px"/>
              </a:defRPr>
            </a:lvl1pPr>
          </a:lstStyle>
          <a:p>
            <a:r>
              <a:rPr lang="en-GB" dirty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9144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1"/>
                </a:solidFill>
                <a:latin typeface="Open Sans Regular"/>
                <a:cs typeface="Open 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720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1"/>
            <a:ext cx="103632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rgbClr val="263B86"/>
                </a:solidFill>
                <a:latin typeface="Open Sans Regular"/>
                <a:cs typeface="Open 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616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24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SCONUL Copyright Training: January / February 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0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609600" y="1447800"/>
            <a:ext cx="10363200" cy="4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Slabo 27px"/>
              <a:buNone/>
              <a:defRPr sz="8800" b="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263B86"/>
              </a:buClr>
              <a:buSzPts val="2000"/>
              <a:buNone/>
              <a:defRPr sz="2000" b="0" cap="none">
                <a:solidFill>
                  <a:srgbClr val="263B8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0176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0176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944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944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685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546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280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0"/>
            <a:ext cx="6815667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0200"/>
            <a:ext cx="401108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8232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915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527C-95D9-2A47-B5FA-AEA6325587B7}" type="datetimeFigureOut">
              <a:rPr lang="en-US" smtClean="0"/>
              <a:pPr/>
              <a:t>1/27/2025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3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2174240" y="1574800"/>
            <a:ext cx="43892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6786880" y="1574800"/>
            <a:ext cx="43892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ftr" idx="11"/>
          </p:nvPr>
        </p:nvSpPr>
        <p:spPr>
          <a:xfrm>
            <a:off x="609600" y="6492875"/>
            <a:ext cx="45720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1"/>
          </p:nvPr>
        </p:nvSpPr>
        <p:spPr>
          <a:xfrm>
            <a:off x="2170176" y="1572768"/>
            <a:ext cx="43892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2170176" y="2259366"/>
            <a:ext cx="4389200" cy="38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3"/>
          </p:nvPr>
        </p:nvSpPr>
        <p:spPr>
          <a:xfrm>
            <a:off x="6790944" y="1572768"/>
            <a:ext cx="43892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4"/>
          </p:nvPr>
        </p:nvSpPr>
        <p:spPr>
          <a:xfrm>
            <a:off x="6790944" y="2259366"/>
            <a:ext cx="4389200" cy="38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4766733" y="1600200"/>
            <a:ext cx="6815600" cy="4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6400" algn="l"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609600" y="1600200"/>
            <a:ext cx="4011200" cy="4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body" idx="1"/>
          </p:nvPr>
        </p:nvSpPr>
        <p:spPr>
          <a:xfrm rot="5400000">
            <a:off x="3502750" y="-1140550"/>
            <a:ext cx="4373700" cy="10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09600" y="1752600"/>
            <a:ext cx="1016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 rot="-5400000">
            <a:off x="11189067" y="5824620"/>
            <a:ext cx="1315800" cy="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0" r:id="rId10"/>
    <p:sldLayoutId id="2147483676" r:id="rId11"/>
    <p:sldLayoutId id="214748367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442" y="274576"/>
            <a:ext cx="10973117" cy="114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442" y="6356467"/>
            <a:ext cx="2845647" cy="36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408276">
              <a:defRPr sz="105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6914" y="6356467"/>
            <a:ext cx="2845645" cy="36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408276">
              <a:defRPr sz="105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442" y="1599829"/>
            <a:ext cx="10973117" cy="452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Bullet 1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181" y="152365"/>
            <a:ext cx="539609" cy="105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57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hdr="0" dt="0"/>
  <p:txStyles>
    <p:titleStyle>
      <a:lvl1pPr algn="l" defTabSz="408276" rtl="0" eaLnBrk="1" fontAlgn="base" hangingPunct="1">
        <a:spcBef>
          <a:spcPct val="0"/>
        </a:spcBef>
        <a:spcAft>
          <a:spcPct val="0"/>
        </a:spcAft>
        <a:defRPr sz="2849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408276" rtl="0" eaLnBrk="1" fontAlgn="base" hangingPunct="1">
        <a:spcBef>
          <a:spcPct val="0"/>
        </a:spcBef>
        <a:spcAft>
          <a:spcPct val="0"/>
        </a:spcAft>
        <a:defRPr sz="2849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408276" rtl="0" eaLnBrk="1" fontAlgn="base" hangingPunct="1">
        <a:spcBef>
          <a:spcPct val="0"/>
        </a:spcBef>
        <a:spcAft>
          <a:spcPct val="0"/>
        </a:spcAft>
        <a:defRPr sz="2849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408276" rtl="0" eaLnBrk="1" fontAlgn="base" hangingPunct="1">
        <a:spcBef>
          <a:spcPct val="0"/>
        </a:spcBef>
        <a:spcAft>
          <a:spcPct val="0"/>
        </a:spcAft>
        <a:defRPr sz="2849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408276" rtl="0" eaLnBrk="1" fontAlgn="base" hangingPunct="1">
        <a:spcBef>
          <a:spcPct val="0"/>
        </a:spcBef>
        <a:spcAft>
          <a:spcPct val="0"/>
        </a:spcAft>
        <a:defRPr sz="2849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342809" algn="ctr" defTabSz="342809" rtl="0" eaLnBrk="1" fontAlgn="base" hangingPunct="1">
        <a:spcBef>
          <a:spcPct val="0"/>
        </a:spcBef>
        <a:spcAft>
          <a:spcPct val="0"/>
        </a:spcAft>
        <a:defRPr sz="3299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685617" algn="ctr" defTabSz="342809" rtl="0" eaLnBrk="1" fontAlgn="base" hangingPunct="1">
        <a:spcBef>
          <a:spcPct val="0"/>
        </a:spcBef>
        <a:spcAft>
          <a:spcPct val="0"/>
        </a:spcAft>
        <a:defRPr sz="3299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028426" algn="ctr" defTabSz="342809" rtl="0" eaLnBrk="1" fontAlgn="base" hangingPunct="1">
        <a:spcBef>
          <a:spcPct val="0"/>
        </a:spcBef>
        <a:spcAft>
          <a:spcPct val="0"/>
        </a:spcAft>
        <a:defRPr sz="3299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371234" algn="ctr" defTabSz="342809" rtl="0" eaLnBrk="1" fontAlgn="base" hangingPunct="1">
        <a:spcBef>
          <a:spcPct val="0"/>
        </a:spcBef>
        <a:spcAft>
          <a:spcPct val="0"/>
        </a:spcAft>
        <a:defRPr sz="3299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173785" indent="-173785" algn="l" defTabSz="408276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1949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484456" indent="-320193" algn="l" defTabSz="408276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1949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020094" indent="-203543" algn="l" defTabSz="4082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949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428369" indent="-203543" algn="l" defTabSz="4082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949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1836645" indent="-203543" algn="l" defTabSz="4082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949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1885447" indent="-171404" algn="l" defTabSz="34280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34280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34280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34280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342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9" name="Picture 55" descr="Colour version of the University of Reading's logo." title="University of Reading 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10033001" y="438150"/>
            <a:ext cx="1579033" cy="387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6400" y="1342840"/>
            <a:ext cx="1104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400" y="2322040"/>
            <a:ext cx="1104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04701" y="6345352"/>
            <a:ext cx="9017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C01B32-D1A0-401C-8867-70456BBB1E8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13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ransition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0" cap="none" baseline="0">
          <a:solidFill>
            <a:schemeClr val="accent1"/>
          </a:solidFill>
          <a:latin typeface="Arial Bold" panose="020B0704020202020204" pitchFamily="34" charset="0"/>
          <a:ea typeface="+mj-ea"/>
          <a:cs typeface="Arial Bold" panose="020B07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9pPr>
    </p:titleStyle>
    <p:bodyStyle>
      <a:lvl1pPr marL="18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Arial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3656A"/>
        </a:buClr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0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26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&gt;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62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-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16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112527C-95D9-2A47-B5FA-AEA6325587B7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8E82EF6-FDBB-DC42-977E-D7829A5F2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Slabo 27px"/>
          <a:ea typeface="+mj-ea"/>
          <a:cs typeface="Slabo 27px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Open Sans Regular"/>
          <a:ea typeface="+mn-ea"/>
          <a:cs typeface="Open Sans Regular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Open Sans Regular"/>
          <a:ea typeface="+mn-ea"/>
          <a:cs typeface="Open Sans Regular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Open Sans Regular"/>
          <a:ea typeface="+mn-ea"/>
          <a:cs typeface="Open Sans Regular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Open Sans Regular"/>
          <a:ea typeface="+mn-ea"/>
          <a:cs typeface="Open Sans Regular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Open Sans Regular"/>
          <a:ea typeface="+mn-ea"/>
          <a:cs typeface="Open Sans Regular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legislation.gov.uk/ukpga/1988/48/section/42n1" TargetMode="External"/><Relationship Id="rId7" Type="http://schemas.openxmlformats.org/officeDocument/2006/relationships/image" Target="../media/image14.png"/><Relationship Id="rId2" Type="http://schemas.openxmlformats.org/officeDocument/2006/relationships/hyperlink" Target="https://www.legislation.gov.uk/ukpga/1988/48/section/42" TargetMode="Externa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copyrightliteracy.org/resources/copyright-the-card-game/" TargetMode="External"/><Relationship Id="rId5" Type="http://schemas.openxmlformats.org/officeDocument/2006/relationships/hyperlink" Target="https://www.legislation.gov.uk/ukpga/1988/48/section/40B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s://www.legislation.gov.uk/ukpga/1988/48/section/43" TargetMode="External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hyperlink" Target="https://unsplash.com/search/photos/united-kingdom?utm_source=unsplash&amp;utm_medium=referral&amp;utm_content=creditCopyText" TargetMode="Externa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unsplash.com/photos/BET_3dBYpYk?utm_source=unsplash&amp;utm_medium=referral&amp;utm_content=creditCopyText" TargetMode="External"/><Relationship Id="rId5" Type="http://schemas.openxmlformats.org/officeDocument/2006/relationships/hyperlink" Target="https://unsplash.com/search/photos/cricket?utm_source=unsplash&amp;utm_medium=referral&amp;utm_content=creditCopyText" TargetMode="External"/><Relationship Id="rId4" Type="http://schemas.openxmlformats.org/officeDocument/2006/relationships/hyperlink" Target="https://unsplash.com/photos/TTiAJXZACas?utm_source=unsplash&amp;utm_medium=referral&amp;utm_content=creditCopyTex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apply-for-a-licence-to-use-an-orphan-work" TargetMode="External"/><Relationship Id="rId2" Type="http://schemas.openxmlformats.org/officeDocument/2006/relationships/hyperlink" Target="https://www.copyrightuser.org/understand/orphan-works/" TargetMode="Externa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76.png"/><Relationship Id="rId4" Type="http://schemas.openxmlformats.org/officeDocument/2006/relationships/hyperlink" Target="https://diligentsearch.eu/do-a-search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vukburga?utm_content=creditCopyText&amp;utm_medium=referral&amp;utm_source=unsplash" TargetMode="External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39.xml"/><Relationship Id="rId4" Type="http://schemas.openxmlformats.org/officeDocument/2006/relationships/hyperlink" Target="https://unsplash.com/photos/a-cardboard-box-filled-with-newspapers-next-to-a-radiator-omWXELm5Kn0?utm_content=creditCopyText&amp;utm_medium=referral&amp;utm_source=unsplash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pyrightuser.org/educate/archives/" TargetMode="Externa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ationalarchives.gov.uk/information-management/re-using-public-sector-information/duration-copyright/" TargetMode="External"/><Relationship Id="rId3" Type="http://schemas.openxmlformats.org/officeDocument/2006/relationships/hyperlink" Target="https://www.legislation.gov.uk/ukpga/1988/48/contents" TargetMode="External"/><Relationship Id="rId7" Type="http://schemas.openxmlformats.org/officeDocument/2006/relationships/hyperlink" Target="https://www.gov.uk/guidance/orphan-works-and-cultural-heritage-institutions" TargetMode="External"/><Relationship Id="rId2" Type="http://schemas.openxmlformats.org/officeDocument/2006/relationships/hyperlink" Target="https://www.bodleian.ox.ac.uk/ask/copyrigh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ligentsearch.eu/" TargetMode="External"/><Relationship Id="rId5" Type="http://schemas.openxmlformats.org/officeDocument/2006/relationships/hyperlink" Target="https://copyrightuser.org/" TargetMode="External"/><Relationship Id="rId4" Type="http://schemas.openxmlformats.org/officeDocument/2006/relationships/hyperlink" Target="https://copyrightliteracy.org/" TargetMode="Externa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pn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36" Type="http://schemas.openxmlformats.org/officeDocument/2006/relationships/image" Target="../media/image47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31" Type="http://schemas.openxmlformats.org/officeDocument/2006/relationships/image" Target="../media/image42.png"/><Relationship Id="rId44" Type="http://schemas.openxmlformats.org/officeDocument/2006/relationships/image" Target="../media/image55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20" Type="http://schemas.openxmlformats.org/officeDocument/2006/relationships/image" Target="../media/image31.png"/><Relationship Id="rId41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hyperlink" Target="https://copyrightliteracy.org/resources/copyright-the-card-game/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1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archives.gov.uk/information-management/re-using-public-sector-information/duration-copyright/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opyrightliteracy.org/resources/copyright-the-card-game/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21.png"/><Relationship Id="rId4" Type="http://schemas.openxmlformats.org/officeDocument/2006/relationships/image" Target="../media/image27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/>
        </p:nvSpPr>
        <p:spPr>
          <a:xfrm>
            <a:off x="1691583" y="489672"/>
            <a:ext cx="8986358" cy="15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4400"/>
            </a:pP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labo 27px"/>
              </a:rPr>
              <a:t>Copyright for Community Archivists</a:t>
            </a:r>
          </a:p>
          <a:p>
            <a:pPr algn="ctr">
              <a:buClr>
                <a:srgbClr val="FFFFFF"/>
              </a:buClr>
              <a:buSzPts val="4400"/>
            </a:pPr>
            <a:r>
              <a:rPr lang="en" sz="2000" dirty="0" err="1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TaNC</a:t>
            </a:r>
            <a:r>
              <a:rPr lang="en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Community Archives Digital Preservation Toolkit</a:t>
            </a:r>
          </a:p>
          <a:p>
            <a:pPr algn="ctr">
              <a:buClr>
                <a:srgbClr val="FFFFFF"/>
              </a:buClr>
              <a:buSzPts val="4400"/>
            </a:pPr>
            <a:endParaRPr lang="en-US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Slabo 27px"/>
            </a:endParaRPr>
          </a:p>
        </p:txBody>
      </p:sp>
      <p:sp>
        <p:nvSpPr>
          <p:cNvPr id="85" name="Google Shape;85;p15"/>
          <p:cNvSpPr txBox="1">
            <a:spLocks noGrp="1"/>
          </p:cNvSpPr>
          <p:nvPr>
            <p:ph type="body" idx="1"/>
          </p:nvPr>
        </p:nvSpPr>
        <p:spPr>
          <a:xfrm>
            <a:off x="1064122" y="5056280"/>
            <a:ext cx="10241279" cy="946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buSzPts val="2590"/>
            </a:pPr>
            <a:r>
              <a:rPr lang="en" sz="2590" dirty="0">
                <a:solidFill>
                  <a:schemeClr val="bg1"/>
                </a:solidFill>
              </a:rPr>
              <a:t>Chris Morrison &amp; Jane Secker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buSzPts val="2590"/>
            </a:pPr>
            <a:r>
              <a:rPr lang="en-GB" sz="2590" dirty="0">
                <a:solidFill>
                  <a:schemeClr val="bg1"/>
                </a:solidFill>
              </a:rPr>
              <a:t>c</a:t>
            </a:r>
            <a:r>
              <a:rPr lang="en" sz="2590" dirty="0" err="1">
                <a:solidFill>
                  <a:schemeClr val="bg1"/>
                </a:solidFill>
              </a:rPr>
              <a:t>opyrightliteracy.org</a:t>
            </a:r>
            <a:endParaRPr lang="en" sz="2590" dirty="0">
              <a:solidFill>
                <a:schemeClr val="bg1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buSzPts val="2590"/>
            </a:pPr>
            <a:endParaRPr lang="en" sz="1200" b="0" dirty="0">
              <a:solidFill>
                <a:schemeClr val="bg1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1118"/>
              </a:spcBef>
              <a:buClr>
                <a:srgbClr val="FFFF00"/>
              </a:buClr>
              <a:buSzPts val="2590"/>
            </a:pPr>
            <a:r>
              <a:rPr lang="en" sz="2590" dirty="0">
                <a:solidFill>
                  <a:srgbClr val="FFFF00"/>
                </a:solidFill>
              </a:rPr>
              <a:t>January 2025</a:t>
            </a:r>
            <a:endParaRPr sz="2590" dirty="0">
              <a:solidFill>
                <a:srgbClr val="FFFF00"/>
              </a:solidFill>
            </a:endParaRPr>
          </a:p>
        </p:txBody>
      </p:sp>
      <p:pic>
        <p:nvPicPr>
          <p:cNvPr id="87" name="Google Shape;87;p15" descr="A drawing of a face&#10;&#10;Description automatically generated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48836" y="6277856"/>
            <a:ext cx="91440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person and person sitting on a bench&#10;&#10;AI-generated content may be incorrect.">
            <a:extLst>
              <a:ext uri="{FF2B5EF4-FFF2-40B4-BE49-F238E27FC236}">
                <a16:creationId xmlns:a16="http://schemas.microsoft.com/office/drawing/2014/main" id="{D421A0DB-ACD3-B004-9936-38833646F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176" y="1594373"/>
            <a:ext cx="4249648" cy="318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25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599" y="152719"/>
            <a:ext cx="11130643" cy="1124937"/>
          </a:xfrm>
        </p:spPr>
        <p:txBody>
          <a:bodyPr>
            <a:normAutofit/>
          </a:bodyPr>
          <a:lstStyle/>
          <a:p>
            <a:r>
              <a:rPr lang="en-GB" dirty="0"/>
              <a:t>Copyright Exceptions for digital preservation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22810" y="2015453"/>
            <a:ext cx="10151873" cy="4351338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Preservation for libraries and archives (</a:t>
            </a:r>
            <a:r>
              <a:rPr lang="en-GB" sz="3200" dirty="0">
                <a:hlinkClick r:id="rId2"/>
              </a:rPr>
              <a:t>S42 CDPA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Providing copies of published works (</a:t>
            </a:r>
            <a:r>
              <a:rPr lang="en-GB" sz="3200" dirty="0">
                <a:hlinkClick r:id="rId3"/>
              </a:rPr>
              <a:t>S42A CDPA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Providing single copies of unpublished works (</a:t>
            </a:r>
            <a:r>
              <a:rPr lang="en-GB" sz="3200" dirty="0">
                <a:hlinkClick r:id="rId4"/>
              </a:rPr>
              <a:t>S43 CDPA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Providing access via dedicated terminals (</a:t>
            </a:r>
            <a:r>
              <a:rPr lang="en-GB" sz="3200" dirty="0">
                <a:hlinkClick r:id="rId5"/>
              </a:rPr>
              <a:t>S40B CDPA</a:t>
            </a:r>
            <a:r>
              <a:rPr lang="en-GB" sz="3200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0371" y="6403929"/>
            <a:ext cx="8516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FoundrySterling-Book" panose="00000400000000000000" pitchFamily="2" charset="0"/>
              </a:rPr>
              <a:t>Icons from Copyright the Card Game CC BY - </a:t>
            </a:r>
            <a:r>
              <a:rPr lang="en-GB" sz="1400">
                <a:latin typeface="FoundrySterling-Book" panose="00000400000000000000" pitchFamily="2" charset="0"/>
                <a:hlinkClick r:id="rId6"/>
              </a:rPr>
              <a:t>https://copyrightliteracy.org/resources/copyright-the-card-game/</a:t>
            </a:r>
            <a:endParaRPr lang="en-GB" sz="1400">
              <a:latin typeface="FoundrySterling-Book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5376D9-4265-48C9-A828-9A088EBB0651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J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6AB84B-D9E3-194E-2AF2-E5328D603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51" y="5482180"/>
            <a:ext cx="884611" cy="8846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72121B-CADC-3AE9-1465-EBF4E2674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22" y="1758101"/>
            <a:ext cx="977200" cy="97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BE9C67-6AEE-F466-D541-A8EE131A32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2" y="2978795"/>
            <a:ext cx="1012148" cy="10121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C8555F-1368-8781-B46B-B2E8D41CB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93" y="4234437"/>
            <a:ext cx="1012148" cy="101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91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 Dealing and Fair Use</a:t>
            </a:r>
          </a:p>
        </p:txBody>
      </p:sp>
      <p:pic>
        <p:nvPicPr>
          <p:cNvPr id="4" name="Content Placeholder 3" descr="A picture of the flag of the United States of America in front of the Manhattan skyline signifying the USA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463" y="1497014"/>
            <a:ext cx="3053301" cy="4897437"/>
          </a:xfrm>
        </p:spPr>
      </p:pic>
      <p:pic>
        <p:nvPicPr>
          <p:cNvPr id="5" name="Picture 4" descr="A picture of the Tower of Westminster and statue of Winston Churchill signifying the United Kingdo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399" y="1497014"/>
            <a:ext cx="3917558" cy="48974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5D55F7-3531-40BF-9AF0-40F2F97419A8}"/>
              </a:ext>
            </a:extLst>
          </p:cNvPr>
          <p:cNvSpPr/>
          <p:nvPr/>
        </p:nvSpPr>
        <p:spPr>
          <a:xfrm>
            <a:off x="3267456" y="6589865"/>
            <a:ext cx="63276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rgbClr val="111111"/>
                </a:solidFill>
              </a:rPr>
              <a:t>New York City photo by </a:t>
            </a:r>
            <a:r>
              <a:rPr lang="en-GB" sz="900" dirty="0">
                <a:solidFill>
                  <a:srgbClr val="999999"/>
                </a:solidFill>
                <a:hlinkClick r:id="rId4"/>
              </a:rPr>
              <a:t>Renan </a:t>
            </a:r>
            <a:r>
              <a:rPr lang="en-GB" sz="900" dirty="0" err="1">
                <a:solidFill>
                  <a:srgbClr val="999999"/>
                </a:solidFill>
                <a:hlinkClick r:id="rId4"/>
              </a:rPr>
              <a:t>Kamikoga</a:t>
            </a:r>
            <a:r>
              <a:rPr lang="en-GB" sz="900" dirty="0">
                <a:solidFill>
                  <a:srgbClr val="111111"/>
                </a:solidFill>
              </a:rPr>
              <a:t> on </a:t>
            </a:r>
            <a:r>
              <a:rPr lang="en-GB" sz="900" dirty="0" err="1">
                <a:solidFill>
                  <a:srgbClr val="999999"/>
                </a:solidFill>
                <a:hlinkClick r:id="rId5"/>
              </a:rPr>
              <a:t>Unsplash</a:t>
            </a:r>
            <a:r>
              <a:rPr lang="en-GB" sz="900" dirty="0">
                <a:solidFill>
                  <a:srgbClr val="999999"/>
                </a:solidFill>
              </a:rPr>
              <a:t>, </a:t>
            </a:r>
            <a:r>
              <a:rPr lang="en-GB" sz="900" dirty="0"/>
              <a:t>Winston Churchill p</a:t>
            </a:r>
            <a:r>
              <a:rPr lang="en-US" sz="900" dirty="0" err="1">
                <a:solidFill>
                  <a:srgbClr val="111111"/>
                </a:solidFill>
              </a:rPr>
              <a:t>hoto</a:t>
            </a:r>
            <a:r>
              <a:rPr lang="en-US" sz="900" dirty="0">
                <a:solidFill>
                  <a:srgbClr val="111111"/>
                </a:solidFill>
              </a:rPr>
              <a:t> by </a:t>
            </a:r>
            <a:r>
              <a:rPr lang="en-US" sz="900" dirty="0">
                <a:solidFill>
                  <a:srgbClr val="999999"/>
                </a:solidFill>
                <a:hlinkClick r:id="rId6"/>
              </a:rPr>
              <a:t>Arthur </a:t>
            </a:r>
            <a:r>
              <a:rPr lang="en-US" sz="900" dirty="0" err="1">
                <a:solidFill>
                  <a:srgbClr val="999999"/>
                </a:solidFill>
                <a:hlinkClick r:id="rId6"/>
              </a:rPr>
              <a:t>Osipyan</a:t>
            </a:r>
            <a:r>
              <a:rPr lang="en-US" sz="900" dirty="0">
                <a:solidFill>
                  <a:srgbClr val="111111"/>
                </a:solidFill>
              </a:rPr>
              <a:t> on </a:t>
            </a:r>
            <a:r>
              <a:rPr lang="en-US" sz="900" dirty="0" err="1">
                <a:solidFill>
                  <a:srgbClr val="999999"/>
                </a:solidFill>
                <a:hlinkClick r:id="rId7"/>
              </a:rPr>
              <a:t>Unsplash</a:t>
            </a:r>
            <a:r>
              <a:rPr lang="en-US" sz="900" dirty="0">
                <a:solidFill>
                  <a:srgbClr val="999999"/>
                </a:solidFill>
              </a:rPr>
              <a:t> </a:t>
            </a:r>
            <a:r>
              <a:rPr lang="en-US" sz="900" dirty="0"/>
              <a:t>CC-0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6E4AB-2D69-4CF5-91A6-3FD8CCD73B37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J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7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06769-938D-45D9-83F6-F064EF53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 Dealing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22FC5-2AF8-4DE9-8987-156C52D28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0" dirty="0"/>
              <a:t>Is what you’re doing ‘fair’ on a case-by-case basis. Ask yourself the following questions:</a:t>
            </a:r>
          </a:p>
          <a:p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have you used the work in a way that stops the rights holder from selling the work, or making use of it in the way they want to?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have you used more of the work than you need to for your purpose?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790221-6912-46AE-824D-EC5F95AB4A32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J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384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D1FA9-3B9E-4CF8-AD1F-EF91CB4B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Risk Management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22F6AB1-B696-454A-AFC0-769BFD523C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8319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7ADA039-12FE-415A-8764-50AC88B043CF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679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DC90-60DC-C829-2DC8-7483539B9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Orphan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5B775-DF98-B00C-4F8C-85767B98D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Definition: </a:t>
            </a:r>
          </a:p>
          <a:p>
            <a:r>
              <a:rPr lang="en-US" b="0" dirty="0"/>
              <a:t>“A work – such as a book, a piece of music, a painting or a film – in which copyright exists, but where the copyright owner is either unknown or cannot be located” (</a:t>
            </a:r>
            <a:r>
              <a:rPr lang="en-US" b="0" dirty="0" err="1">
                <a:hlinkClick r:id="rId2"/>
              </a:rPr>
              <a:t>copyrightuser.org</a:t>
            </a:r>
            <a:r>
              <a:rPr lang="en-US" b="0" dirty="0"/>
              <a:t>)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Risk managed approach commonly used by libraries and archives when making digital collections available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UK Intellectual Property Office offer a </a:t>
            </a:r>
            <a:r>
              <a:rPr lang="en-US" b="0" dirty="0">
                <a:hlinkClick r:id="rId3"/>
              </a:rPr>
              <a:t>Licensing Scheme </a:t>
            </a:r>
            <a:r>
              <a:rPr lang="en-US" b="0" dirty="0"/>
              <a:t>for orphan works (UK use only and limited to 7 years)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 ‘</a:t>
            </a:r>
            <a:r>
              <a:rPr lang="en-US" b="0" dirty="0">
                <a:hlinkClick r:id="rId4"/>
              </a:rPr>
              <a:t>diligent search</a:t>
            </a:r>
            <a:r>
              <a:rPr lang="en-US" b="0" dirty="0"/>
              <a:t>’ required in either scenario</a:t>
            </a:r>
          </a:p>
        </p:txBody>
      </p:sp>
      <p:pic>
        <p:nvPicPr>
          <p:cNvPr id="5" name="Picture 4" descr="A green and black logo&#10;&#10;AI-generated content may be incorrect.">
            <a:extLst>
              <a:ext uri="{FF2B5EF4-FFF2-40B4-BE49-F238E27FC236}">
                <a16:creationId xmlns:a16="http://schemas.microsoft.com/office/drawing/2014/main" id="{168225C3-D5DF-574A-E8EC-3773A12A80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3315" y="0"/>
            <a:ext cx="2216285" cy="189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90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CD5FD-72C3-4F4A-B919-4AFBB99BD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</p:spPr>
        <p:txBody>
          <a:bodyPr anchor="b">
            <a:normAutofit/>
          </a:bodyPr>
          <a:lstStyle/>
          <a:p>
            <a:r>
              <a:rPr lang="en-GB"/>
              <a:t>Consider the following 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C2B01-5B5E-4C71-91FA-D9C22B65C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4800"/>
            <a:ext cx="595376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b="0" dirty="0"/>
              <a:t>An amateur historian has donated her collection to a local historical society of which she was a member.</a:t>
            </a:r>
          </a:p>
          <a:p>
            <a:pPr>
              <a:lnSpc>
                <a:spcPct val="90000"/>
              </a:lnSpc>
            </a:pPr>
            <a:endParaRPr lang="en-GB" sz="2000" b="0" dirty="0"/>
          </a:p>
          <a:p>
            <a:pPr>
              <a:lnSpc>
                <a:spcPct val="90000"/>
              </a:lnSpc>
            </a:pPr>
            <a:r>
              <a:rPr lang="en-GB" sz="2000" b="0" dirty="0"/>
              <a:t>The collection includes letters, books, journals, photographs, ephemera and videos in a range of different formats.</a:t>
            </a:r>
          </a:p>
          <a:p>
            <a:pPr>
              <a:lnSpc>
                <a:spcPct val="90000"/>
              </a:lnSpc>
            </a:pPr>
            <a:endParaRPr lang="en-GB" sz="2000" b="0" dirty="0"/>
          </a:p>
          <a:p>
            <a:pPr>
              <a:lnSpc>
                <a:spcPct val="90000"/>
              </a:lnSpc>
            </a:pPr>
            <a:r>
              <a:rPr lang="en-GB" sz="2000" b="0" dirty="0"/>
              <a:t>How would the society archive address the copyright considerations of digitising the collection, preserving it and making it available to the public?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256FD-BC7F-4F68-831E-0AF5A933A25C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J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7" name="Picture 6" descr="A cardboard box full of newspapers&#10;&#10;AI-generated content may be incorrect.">
            <a:extLst>
              <a:ext uri="{FF2B5EF4-FFF2-40B4-BE49-F238E27FC236}">
                <a16:creationId xmlns:a16="http://schemas.microsoft.com/office/drawing/2014/main" id="{14652CAE-CC7B-AE77-5AEA-9E64090D3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374" r="12627"/>
          <a:stretch/>
        </p:blipFill>
        <p:spPr>
          <a:xfrm>
            <a:off x="6678384" y="1705427"/>
            <a:ext cx="4733009" cy="39442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2D78B4-4E97-300C-17C8-961A640ABC18}"/>
              </a:ext>
            </a:extLst>
          </p:cNvPr>
          <p:cNvSpPr txBox="1"/>
          <p:nvPr/>
        </p:nvSpPr>
        <p:spPr>
          <a:xfrm>
            <a:off x="7414098" y="5795318"/>
            <a:ext cx="4168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Photo of papers in box by </a:t>
            </a:r>
            <a:r>
              <a:rPr lang="en-GB" sz="1200" dirty="0">
                <a:hlinkClick r:id="rId3"/>
              </a:rPr>
              <a:t>vuk burgic</a:t>
            </a:r>
            <a:r>
              <a:rPr lang="en-GB" sz="1200" dirty="0"/>
              <a:t> on </a:t>
            </a:r>
            <a:r>
              <a:rPr lang="en-GB" sz="1200" dirty="0">
                <a:hlinkClick r:id="rId4"/>
              </a:rPr>
              <a:t>Unsplash</a:t>
            </a:r>
            <a:r>
              <a:rPr lang="en-GB" sz="1200" dirty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70049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367C4-1ECD-3CCE-72AB-2E2CA8FC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consider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1D7BD4-D928-2AF2-07F2-20AB883DC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Are the items in copyright? If not, no rights clearance is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Who owns the copyright in the collection items? Get permission from the historian for the archive to use and reuse content they have created.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If relying on preservation exceptions, are the items now in the archive’s ‘permanent collection’?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Are any of the collection items ‘orphan works’ and if so, what is the archive’s due diligence process?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Should the archive use a risk managed approach, or is the UK Orphan Works Licensing Scheme more appropriate?</a:t>
            </a:r>
          </a:p>
        </p:txBody>
      </p:sp>
    </p:spTree>
    <p:extLst>
      <p:ext uri="{BB962C8B-B14F-4D97-AF65-F5344CB8AC3E}">
        <p14:creationId xmlns:p14="http://schemas.microsoft.com/office/powerpoint/2010/main" val="2460074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2A7DF-DA2C-7A89-73A9-4082837A9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EC28F-74E0-5B3B-CDE5-161846811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b="0" dirty="0"/>
              <a:t>Copyright automatically arises in any original creative expression recorded in a fixed form</a:t>
            </a:r>
          </a:p>
          <a:p>
            <a:pPr marL="457200" indent="-457200">
              <a:buAutoNum type="arabicPeriod"/>
            </a:pPr>
            <a:r>
              <a:rPr lang="en-US" b="0" dirty="0"/>
              <a:t>Copyright </a:t>
            </a:r>
            <a:r>
              <a:rPr lang="en-US" b="0" dirty="0" err="1"/>
              <a:t>licences</a:t>
            </a:r>
            <a:r>
              <a:rPr lang="en-US" b="0" dirty="0"/>
              <a:t> provide permission from the copyright owner to use their works and come in many different forms from closed to open</a:t>
            </a:r>
          </a:p>
          <a:p>
            <a:pPr marL="457200" indent="-457200">
              <a:buAutoNum type="arabicPeriod"/>
            </a:pPr>
            <a:r>
              <a:rPr lang="en-US" b="0" dirty="0"/>
              <a:t>Copyright is not just about </a:t>
            </a:r>
            <a:r>
              <a:rPr lang="en-US" b="0" dirty="0" err="1"/>
              <a:t>licences</a:t>
            </a:r>
            <a:r>
              <a:rPr lang="en-US" b="0" dirty="0"/>
              <a:t>; exceptions allow for many archival and preservation activities without the </a:t>
            </a:r>
            <a:r>
              <a:rPr lang="en-US" b="0" dirty="0" err="1"/>
              <a:t>authorisation</a:t>
            </a:r>
            <a:r>
              <a:rPr lang="en-US" b="0" dirty="0"/>
              <a:t> of the copyright owner</a:t>
            </a:r>
          </a:p>
          <a:p>
            <a:pPr marL="457200" indent="-457200">
              <a:buAutoNum type="arabicPeriod"/>
            </a:pPr>
            <a:r>
              <a:rPr lang="en-US" b="0" dirty="0"/>
              <a:t>Copyright exceptions for preservation allow community archives to </a:t>
            </a:r>
            <a:r>
              <a:rPr lang="en-US" b="0" dirty="0" err="1"/>
              <a:t>digitise</a:t>
            </a:r>
            <a:r>
              <a:rPr lang="en-US" b="0" dirty="0"/>
              <a:t> in-copyright material, but not necessarily make them publicly available online</a:t>
            </a:r>
          </a:p>
          <a:p>
            <a:pPr marL="457200" indent="-457200">
              <a:buAutoNum type="arabicPeriod"/>
            </a:pPr>
            <a:r>
              <a:rPr lang="en-US" b="0" dirty="0"/>
              <a:t>In many situations you will need to think about ‘risk management’ – particularly when working with ‘orphan works’ where the copyright owner cannot be identified or located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60E892-E804-4C3C-9B61-D14CA85F8F8C}"/>
              </a:ext>
            </a:extLst>
          </p:cNvPr>
          <p:cNvSpPr txBox="1"/>
          <p:nvPr/>
        </p:nvSpPr>
        <p:spPr>
          <a:xfrm>
            <a:off x="11472672" y="6249253"/>
            <a:ext cx="48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C/J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602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B52B4-9CBA-4DBC-BCE3-BF990C854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out more: </a:t>
            </a:r>
            <a:r>
              <a:rPr lang="en-US" dirty="0" err="1"/>
              <a:t>copyrightUser.org</a:t>
            </a:r>
            <a:endParaRPr lang="en-US" dirty="0"/>
          </a:p>
        </p:txBody>
      </p:sp>
      <p:pic>
        <p:nvPicPr>
          <p:cNvPr id="5" name="Content Placeholder 4" descr="A person and person in a library&#10;&#10;AI-generated content may be incorrect.">
            <a:extLst>
              <a:ext uri="{FF2B5EF4-FFF2-40B4-BE49-F238E27FC236}">
                <a16:creationId xmlns:a16="http://schemas.microsoft.com/office/drawing/2014/main" id="{DFBFF561-86A9-FD18-E592-54E64AF5E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4974" y="1592580"/>
            <a:ext cx="9314991" cy="4373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80392E-943C-98A6-D1BF-5C0C85EA6D0D}"/>
              </a:ext>
            </a:extLst>
          </p:cNvPr>
          <p:cNvSpPr txBox="1"/>
          <p:nvPr/>
        </p:nvSpPr>
        <p:spPr>
          <a:xfrm>
            <a:off x="3510966" y="6393274"/>
            <a:ext cx="6097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https://www.copyrightuser.org/educate/archives/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710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735C3-6FA4-4193-BE84-5075C3A0E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LINKS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8750ED-4199-433C-B2B2-294C3A70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45336"/>
            <a:ext cx="10160000" cy="4373700"/>
          </a:xfrm>
        </p:spPr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Bodleian Copyright Guidance - </a:t>
            </a:r>
            <a:r>
              <a:rPr lang="en-GB" dirty="0">
                <a:hlinkClick r:id="rId2"/>
              </a:rPr>
              <a:t>https://www.bodleian.ox.ac.uk/ask/copyright</a:t>
            </a:r>
            <a:endParaRPr lang="en-GB" dirty="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Copyright, Designs &amp; Patents Act 1988 - </a:t>
            </a:r>
            <a:r>
              <a:rPr lang="en-GB" dirty="0">
                <a:hlinkClick r:id="rId3"/>
              </a:rPr>
              <a:t>https://www.legislation.gov.uk/ukpga/1988/48/contents</a:t>
            </a:r>
            <a:r>
              <a:rPr lang="en-GB" dirty="0"/>
              <a:t>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Copyright Literacy - </a:t>
            </a:r>
            <a:r>
              <a:rPr lang="en-GB" dirty="0">
                <a:hlinkClick r:id="rId4"/>
              </a:rPr>
              <a:t>https://copyrightliteracy.org/</a:t>
            </a:r>
            <a:endParaRPr lang="en-GB" dirty="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Copyright User – </a:t>
            </a:r>
            <a:r>
              <a:rPr lang="en-GB" dirty="0">
                <a:hlinkClick r:id="rId5"/>
              </a:rPr>
              <a:t>https://copyrightuser.org</a:t>
            </a:r>
            <a:r>
              <a:rPr lang="en-GB" dirty="0"/>
              <a:t> (see in particular the sections on Archives and Preservation and Orphan Works) 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 err="1"/>
              <a:t>EnDOW</a:t>
            </a:r>
            <a:r>
              <a:rPr lang="en-GB" dirty="0"/>
              <a:t> Due diligent search tool - </a:t>
            </a:r>
            <a:r>
              <a:rPr lang="en-GB" dirty="0">
                <a:hlinkClick r:id="rId6"/>
              </a:rPr>
              <a:t>https://diligentsearch.eu/</a:t>
            </a:r>
            <a:r>
              <a:rPr lang="en-GB" dirty="0"/>
              <a:t>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Intellectual Property Office (2020) Orphan works and cultural heritage. Available at: </a:t>
            </a:r>
            <a:r>
              <a:rPr lang="en-GB" dirty="0">
                <a:hlinkClick r:id="rId7"/>
              </a:rPr>
              <a:t>https://www.gov.uk/guidance/orphan-works-and-cultural-heritage-institutions</a:t>
            </a:r>
            <a:r>
              <a:rPr lang="en-GB" dirty="0"/>
              <a:t>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TNA Copyright Duration – </a:t>
            </a:r>
            <a:r>
              <a:rPr lang="en-GB" dirty="0">
                <a:hlinkClick r:id="rId8"/>
              </a:rPr>
              <a:t>https://www.nationalarchives.gov.uk/information-management/re-using-public-sector-information/duration-copyright/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21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1975929-B95E-49E0-BB62-ED23DAF8E024}"/>
              </a:ext>
            </a:extLst>
          </p:cNvPr>
          <p:cNvSpPr txBox="1">
            <a:spLocks/>
          </p:cNvSpPr>
          <p:nvPr/>
        </p:nvSpPr>
        <p:spPr>
          <a:xfrm>
            <a:off x="383820" y="519503"/>
            <a:ext cx="8291513" cy="576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FoundrySterling-Book" panose="00000400000000000000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What is copyright?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A8CCDB-CEE9-418E-879D-DDA7527F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555" y="3652432"/>
            <a:ext cx="884611" cy="8846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7EFFA-923B-481F-BA44-3FD5BA8151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577" y="4441083"/>
            <a:ext cx="884611" cy="884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CD6353-C5D4-40B1-9C6D-FB2B1FA0C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44" y="5223797"/>
            <a:ext cx="884611" cy="884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BCB762-F479-49AE-9F64-AC9774504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250" y="5223798"/>
            <a:ext cx="884611" cy="8846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4AFCA2-8D97-40AE-B5DE-2C77BBE946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156" y="5245852"/>
            <a:ext cx="884611" cy="8846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8BDD1B-7F65-4A81-99C1-9B7526B7B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412" y="4482386"/>
            <a:ext cx="884611" cy="8846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04DE1C-E9EF-420C-AEF4-AD6700FBC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013" y="5212626"/>
            <a:ext cx="1032929" cy="8846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AC7213-428D-4F19-8080-CFCF80085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20" y="400517"/>
            <a:ext cx="1032929" cy="8846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7E9475-7AA8-4534-82AD-ECD263F80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345" y="1235430"/>
            <a:ext cx="1031163" cy="8846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B4A150-D6F5-4400-A8B7-1E3A7510F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808" y="459506"/>
            <a:ext cx="1031163" cy="8846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9AE3F1-AEAB-4609-B2E3-35F0731F4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561" y="2070395"/>
            <a:ext cx="884611" cy="8846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EDB01C-BA0C-4A70-866F-03FBED84E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675" y="1290365"/>
            <a:ext cx="1031163" cy="8846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9A08F8C-374B-4863-B65A-F5DEE3C8A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618" y="443728"/>
            <a:ext cx="884611" cy="8846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2CDEE9-20FE-41DE-B445-00CF01B11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68" y="1236065"/>
            <a:ext cx="884611" cy="88461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BD047C-1220-4398-945C-62C597D33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250" y="2038459"/>
            <a:ext cx="884611" cy="8846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A6297C-5C2E-4201-849E-D2C836B46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092" y="2055999"/>
            <a:ext cx="884611" cy="8846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38CAB76-0A9C-4398-A722-93FECA4C4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378" y="1181029"/>
            <a:ext cx="884611" cy="8846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B9782FD-3408-4FF6-ACC4-CC27F1F3E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574" y="2009402"/>
            <a:ext cx="884611" cy="8846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DE6B3-4B51-4536-B097-E6860ED1A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304" y="1290128"/>
            <a:ext cx="884611" cy="8846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5830F16-254F-484B-92E8-3F13A0E5D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20" y="419208"/>
            <a:ext cx="884611" cy="88461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9382D66-249F-4B41-91DD-521399753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69" y="2018754"/>
            <a:ext cx="884611" cy="88461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5546A4A-2416-421F-923F-10153F7B9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19" y="3999150"/>
            <a:ext cx="884611" cy="88461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40F09C6-3622-4295-BBE4-3C720AD35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03" y="3971889"/>
            <a:ext cx="884611" cy="88461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32805A7-C29D-46A4-AA33-FE4B4D5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574" y="4888499"/>
            <a:ext cx="884611" cy="8846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0CBA457-94AB-4723-8FE6-ACE9ABBE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20" y="3990466"/>
            <a:ext cx="884611" cy="8846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8CCAE58-42C6-4B5A-935F-240C36D945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090" y="4890052"/>
            <a:ext cx="884611" cy="88461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E03224F-067D-495B-BB1A-936C65913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098" y="4878914"/>
            <a:ext cx="1031163" cy="88461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8D47C25-CCED-4A3A-BEBA-DEC4ECEF1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017" y="1257046"/>
            <a:ext cx="884611" cy="88461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4B1F1D1-DE7E-47B6-BC10-525CDBC0E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918" y="1306236"/>
            <a:ext cx="884611" cy="88461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7FF2C48-40B0-46E7-BE02-D3DFCCEA8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61" y="1302303"/>
            <a:ext cx="884611" cy="88461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0BE1FD9-C9C4-4701-A860-2563E274E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585" y="1302303"/>
            <a:ext cx="884611" cy="88461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A2BE09B-E0E9-4366-A570-DCC68D4E6E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83" y="2041434"/>
            <a:ext cx="884611" cy="88461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EC3D873-449E-4527-B0E8-6BE949BC4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09" y="2020944"/>
            <a:ext cx="884611" cy="88461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8F77C99-83A9-4355-A44B-61D7B1613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819" y="2012881"/>
            <a:ext cx="884611" cy="88461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17896D6-A9CA-4207-9C0A-679FA5884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186" y="2041434"/>
            <a:ext cx="884611" cy="88461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C25877B-1230-431A-AB9B-FB2B87E8DF7E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4611" y="2444910"/>
            <a:ext cx="884611" cy="88461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D0659BF-8E97-4538-B8EE-5EAFD4380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982" y="4431617"/>
            <a:ext cx="884611" cy="88461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967C6C7E-454B-46B8-B64D-F5F0F13C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577" y="3655329"/>
            <a:ext cx="884611" cy="88461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1FE39A7-75B9-425E-9F48-98187E7F6B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88" y="3636314"/>
            <a:ext cx="884611" cy="88461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CF0BD52-5D8D-4B34-A9B9-89DDAB3C4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440" y="4449593"/>
            <a:ext cx="884611" cy="88461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7E2598F-EB7A-4326-9EEB-2E771216F709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634" y="5298477"/>
            <a:ext cx="884611" cy="88461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360E1F3-D5E3-4888-ADE8-1365D8E74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245" y="4498269"/>
            <a:ext cx="884611" cy="88461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B26B7BF-9FC8-4CEA-9E85-05D993512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756" y="3652197"/>
            <a:ext cx="884611" cy="88461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19B5A77-016E-455A-9101-BF01BDAC6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916" y="4432172"/>
            <a:ext cx="884611" cy="88461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BFE2F07C-DEF7-4690-A731-94E853791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001" y="3659897"/>
            <a:ext cx="884611" cy="88461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C7015C6-9BDA-4801-841A-F28292BB2977}"/>
              </a:ext>
            </a:extLst>
          </p:cNvPr>
          <p:cNvSpPr txBox="1"/>
          <p:nvPr/>
        </p:nvSpPr>
        <p:spPr>
          <a:xfrm>
            <a:off x="1481117" y="2815549"/>
            <a:ext cx="3344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b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Works</a:t>
            </a:r>
          </a:p>
          <a:p>
            <a:pPr algn="ctr">
              <a:spcBef>
                <a:spcPts val="0"/>
              </a:spcBef>
            </a:pPr>
            <a:r>
              <a:rPr lang="en-GB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(The things it protects)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9F289C6-E9E0-4917-BDB7-1377B55348E5}"/>
              </a:ext>
            </a:extLst>
          </p:cNvPr>
          <p:cNvSpPr txBox="1"/>
          <p:nvPr/>
        </p:nvSpPr>
        <p:spPr>
          <a:xfrm>
            <a:off x="1368520" y="5984384"/>
            <a:ext cx="3813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b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Usages</a:t>
            </a:r>
          </a:p>
          <a:p>
            <a:pPr algn="ctr">
              <a:spcBef>
                <a:spcPts val="0"/>
              </a:spcBef>
            </a:pPr>
            <a:r>
              <a:rPr lang="en-GB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(The activities it regulates)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3F8F2A7-5784-4FAF-B163-31E6417D659A}"/>
              </a:ext>
            </a:extLst>
          </p:cNvPr>
          <p:cNvSpPr txBox="1"/>
          <p:nvPr/>
        </p:nvSpPr>
        <p:spPr>
          <a:xfrm>
            <a:off x="5279357" y="2831591"/>
            <a:ext cx="477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b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Licences</a:t>
            </a:r>
          </a:p>
          <a:p>
            <a:pPr algn="ctr">
              <a:spcBef>
                <a:spcPts val="0"/>
              </a:spcBef>
            </a:pPr>
            <a:r>
              <a:rPr lang="en-GB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(Legal use with permission)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EE59DD1-2F4B-48F8-BAB9-47C9A3B25F8A}"/>
              </a:ext>
            </a:extLst>
          </p:cNvPr>
          <p:cNvSpPr txBox="1"/>
          <p:nvPr/>
        </p:nvSpPr>
        <p:spPr>
          <a:xfrm>
            <a:off x="5543216" y="5999281"/>
            <a:ext cx="4526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b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Exceptions</a:t>
            </a:r>
          </a:p>
          <a:p>
            <a:pPr algn="ctr">
              <a:spcBef>
                <a:spcPts val="0"/>
              </a:spcBef>
            </a:pPr>
            <a:r>
              <a:rPr lang="en-GB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(Legal use without permission)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7E0173-C8E4-45A3-A762-9D0DD6A6C8FB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96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95E20-CF1D-46F2-8E61-57E30E87A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Copyright Works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32D1BC-DFD2-42AA-BD22-1759B5DDA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169419"/>
            <a:ext cx="900000" cy="9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121443-8006-4EEC-A730-874D39343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23" y="2805316"/>
            <a:ext cx="900000" cy="9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3D5E68-4D2F-4389-87D7-86C79F92F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111" y="3475567"/>
            <a:ext cx="900000" cy="9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729447-6B4C-429E-A15F-305D85DD4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111" y="4142358"/>
            <a:ext cx="900000" cy="9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CE65C8-9DCA-4AC8-ADDB-E58229521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0111" y="4812609"/>
            <a:ext cx="900000" cy="9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BF92E6-0253-4515-A91D-EADEBFBEFA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0111" y="5479400"/>
            <a:ext cx="900000" cy="9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8B656-1C46-470B-87EA-BECDB8654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5482" y="1422949"/>
            <a:ext cx="900000" cy="9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F8AECC-0BD5-480F-A2D2-9875DA0DD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6931" y="2085375"/>
            <a:ext cx="90000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418FC2-A230-441A-BA7D-64A61F7C7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1865" y="3456478"/>
            <a:ext cx="900000" cy="9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EEDCA1-3400-425F-A14B-14E47EE2B9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77620" y="4107214"/>
            <a:ext cx="900000" cy="9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CB3342-7D4F-4D60-AE50-B67F69C76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11880" y="4766658"/>
            <a:ext cx="900000" cy="9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7D6AA9-E67F-4055-B7C0-84359873A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66931" y="5479400"/>
            <a:ext cx="900000" cy="9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2F7901-8504-4112-B775-C99A0B9C2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1854" y="2703078"/>
            <a:ext cx="900000" cy="9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9EF5A8-C4C8-4DCF-B3F5-B431F7B1E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5823" y="1456342"/>
            <a:ext cx="900000" cy="90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3B5327-0167-4AF3-AB18-F88EE523DBE0}"/>
              </a:ext>
            </a:extLst>
          </p:cNvPr>
          <p:cNvSpPr txBox="1"/>
          <p:nvPr/>
        </p:nvSpPr>
        <p:spPr>
          <a:xfrm>
            <a:off x="2202850" y="1606643"/>
            <a:ext cx="359009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Literary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Artistic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Musical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Dramatic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Broadcast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Sound Recording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Film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EE2786-2828-443A-9E2D-6101285A62F7}"/>
              </a:ext>
            </a:extLst>
          </p:cNvPr>
          <p:cNvSpPr/>
          <p:nvPr/>
        </p:nvSpPr>
        <p:spPr>
          <a:xfrm>
            <a:off x="7132983" y="1521725"/>
            <a:ext cx="4982817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Typography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Public Domain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Crown Copyright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Database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Moral Rights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Performance</a:t>
            </a:r>
          </a:p>
          <a:p>
            <a:pPr>
              <a:spcAft>
                <a:spcPts val="1000"/>
              </a:spcAft>
            </a:pPr>
            <a:r>
              <a:rPr lang="en-GB" sz="360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Non Qualifying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CD5831-31E4-481D-983B-F10F8F390628}"/>
              </a:ext>
            </a:extLst>
          </p:cNvPr>
          <p:cNvSpPr/>
          <p:nvPr/>
        </p:nvSpPr>
        <p:spPr>
          <a:xfrm>
            <a:off x="2813865" y="634640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>
                <a:latin typeface="FoundrySterling-Book" panose="00000400000000000000" pitchFamily="2" charset="0"/>
                <a:hlinkClick r:id="rId17"/>
              </a:rPr>
              <a:t>https://copyrightliteracy.org/resources/copyright-the-card-game/</a:t>
            </a:r>
            <a:r>
              <a:rPr lang="en-GB" sz="1600">
                <a:latin typeface="FoundrySterling-Book" panose="00000400000000000000" pitchFamily="2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E39B62-C86C-4538-B9E5-1564662236D9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7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A2441-52B1-435D-CA7F-3421A6202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TNA duration of copyright</a:t>
            </a:r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E78A18D-D8C6-301E-E8C4-DBB6904E4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395" y="1612810"/>
            <a:ext cx="7772400" cy="4454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D4E67B-73A2-B8AA-D8C3-D31ADA60D98A}"/>
              </a:ext>
            </a:extLst>
          </p:cNvPr>
          <p:cNvSpPr txBox="1"/>
          <p:nvPr/>
        </p:nvSpPr>
        <p:spPr>
          <a:xfrm>
            <a:off x="1055100" y="6272801"/>
            <a:ext cx="10081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https://www.nationalarchives.gov.uk/information-management/re-using-public-sector-information/duration-copyright/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244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D3191-562F-4C13-BB54-E734E522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Usages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B412EB3-E517-459D-B86F-2EC2C8530648}"/>
              </a:ext>
            </a:extLst>
          </p:cNvPr>
          <p:cNvSpPr txBox="1">
            <a:spLocks/>
          </p:cNvSpPr>
          <p:nvPr/>
        </p:nvSpPr>
        <p:spPr>
          <a:xfrm>
            <a:off x="1924334" y="2007765"/>
            <a:ext cx="5032520" cy="4661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Copying</a:t>
            </a:r>
          </a:p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Issuing copies to the public</a:t>
            </a:r>
          </a:p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Rental or Lending</a:t>
            </a:r>
          </a:p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Public Performance</a:t>
            </a:r>
          </a:p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Communication to the public</a:t>
            </a:r>
          </a:p>
          <a:p>
            <a:pPr>
              <a:spcAft>
                <a:spcPts val="1200"/>
              </a:spcAft>
            </a:pPr>
            <a:r>
              <a:rPr lang="en-GB" sz="3200" b="0" dirty="0">
                <a:latin typeface="FoundrySterling-Book" panose="000004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Adaptation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AA38B3-F6CA-45A2-B532-25D296904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1856396"/>
            <a:ext cx="884611" cy="8846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7BC955-9885-40CD-906F-67877EE0A8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2657279"/>
            <a:ext cx="884611" cy="8846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378B31-046B-492F-A5B7-5716B2898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3433169"/>
            <a:ext cx="884611" cy="884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5FDFC5-D5DB-41B7-9B79-62D10214E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18" y="4085916"/>
            <a:ext cx="884611" cy="884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03F065-8D9E-4B16-A631-D137063DC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6" y="4741387"/>
            <a:ext cx="884611" cy="8846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D4D814-2200-44FA-B157-A623A134A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0" y="5514553"/>
            <a:ext cx="1031163" cy="8846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5834DE-4F47-4692-9D43-E62F211CA04F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04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D2A44-34C9-4BDB-92EC-AB56C9AD2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I use this work legally?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82CB88-B692-457C-8D01-404032341B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775773"/>
              </p:ext>
            </p:extLst>
          </p:nvPr>
        </p:nvGraphicFramePr>
        <p:xfrm>
          <a:off x="609600" y="1752600"/>
          <a:ext cx="101600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2016A45-93AC-492C-8E8B-B6C2861B29C5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75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3F30B-5098-424E-9A6B-C8EA26386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Licences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60AF65E-0B64-4059-A7FB-25BBFC306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5773" y="1690688"/>
            <a:ext cx="3456657" cy="46672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Library electronic resource licences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Website terms of use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CLA Licence (books and journals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Newspapers (NLA)</a:t>
            </a:r>
          </a:p>
          <a:p>
            <a:endParaRPr lang="en-GB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575B822-E2A7-4220-9378-71EA8F103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8173" y="1845099"/>
            <a:ext cx="4038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/>
              <a:t>Creative Commons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Open Government Licence (Crown copyright)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Your employer owns the copyright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You own the copyright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242AD6-74F4-4A63-8611-107ECE68F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2" y="1465007"/>
            <a:ext cx="1310668" cy="1124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991C33-5F59-4A6C-8843-3E23E34075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379" y="1349416"/>
            <a:ext cx="1487817" cy="14878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36A085-BF56-4F48-BABF-5AD799267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2" y="2836607"/>
            <a:ext cx="1124392" cy="11243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374516-7CA3-4943-B0DC-043B2DD95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492" y="5142116"/>
            <a:ext cx="1325562" cy="1325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801A8D-1230-4479-BF6C-D260CAC74A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937" y="4001704"/>
            <a:ext cx="1325562" cy="1325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218F9E-AC58-4FBF-ADB0-7FBF21B64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717" y="2639275"/>
            <a:ext cx="1325562" cy="132556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20777C8-0C01-41EB-83AE-95ECD018529C}"/>
              </a:ext>
            </a:extLst>
          </p:cNvPr>
          <p:cNvSpPr txBox="1"/>
          <p:nvPr/>
        </p:nvSpPr>
        <p:spPr>
          <a:xfrm>
            <a:off x="1520371" y="6403929"/>
            <a:ext cx="8516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FoundrySterling-Book" panose="00000400000000000000" pitchFamily="2" charset="0"/>
              </a:rPr>
              <a:t>Icons from Copyright the Card Game CC BY - </a:t>
            </a:r>
            <a:r>
              <a:rPr lang="en-GB" sz="1400">
                <a:latin typeface="FoundrySterling-Book" panose="00000400000000000000" pitchFamily="2" charset="0"/>
                <a:hlinkClick r:id="rId8"/>
              </a:rPr>
              <a:t>https://copyrightliteracy.org/resources/copyright-the-card-game/</a:t>
            </a:r>
            <a:endParaRPr lang="en-GB" sz="1400">
              <a:latin typeface="FoundrySterling-Book" panose="000004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3B29C4-32AF-4A61-9E85-149B52A35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40" y="3828864"/>
            <a:ext cx="1559533" cy="1335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F779FBC-213E-40E9-8C30-1AF1A0A1F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2" y="5310538"/>
            <a:ext cx="1031163" cy="8846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864250-7B1C-4255-9956-4F3AAF67F033}"/>
              </a:ext>
            </a:extLst>
          </p:cNvPr>
          <p:cNvSpPr txBox="1"/>
          <p:nvPr/>
        </p:nvSpPr>
        <p:spPr>
          <a:xfrm>
            <a:off x="11582400" y="6249253"/>
            <a:ext cx="377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dirty="0">
              <a:solidFill>
                <a:schemeClr val="bg1">
                  <a:lumMod val="85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07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ACE42-EA15-258C-8F24-1B8F1A2AF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/>
              <a:t>Applying </a:t>
            </a:r>
            <a:r>
              <a:rPr lang="en-US" sz="8000" dirty="0" err="1"/>
              <a:t>licences</a:t>
            </a:r>
            <a:r>
              <a:rPr lang="en-US" sz="8000" dirty="0"/>
              <a:t> to archive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09F7B-3C02-09F0-8C7F-E465BE00B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85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FFE6-036D-1D41-8D75-83AFD927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commons</a:t>
            </a:r>
          </a:p>
        </p:txBody>
      </p:sp>
      <p:pic>
        <p:nvPicPr>
          <p:cNvPr id="1026" name="Picture 2" descr="Ignasi Labastida i Juan on Understanding Creative Commons Licences | Eurodo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40732"/>
            <a:ext cx="6502400" cy="359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24507" y="6088149"/>
            <a:ext cx="3518912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67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https://creativecommons.org/</a:t>
            </a:r>
          </a:p>
        </p:txBody>
      </p:sp>
    </p:spTree>
    <p:extLst>
      <p:ext uri="{BB962C8B-B14F-4D97-AF65-F5344CB8AC3E}">
        <p14:creationId xmlns:p14="http://schemas.microsoft.com/office/powerpoint/2010/main" val="500288418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Essential">
  <a:themeElements>
    <a:clrScheme name="Expo">
      <a:dk1>
        <a:srgbClr val="000000"/>
      </a:dk1>
      <a:lt1>
        <a:srgbClr val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 Aqua">
  <a:themeElements>
    <a:clrScheme name="British Library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UoR Theme">
  <a:themeElements>
    <a:clrScheme name="Custom 1">
      <a:dk1>
        <a:srgbClr val="50535A"/>
      </a:dk1>
      <a:lt1>
        <a:srgbClr val="FFFFFF"/>
      </a:lt1>
      <a:dk2>
        <a:srgbClr val="000000"/>
      </a:dk2>
      <a:lt2>
        <a:srgbClr val="E0E0E1"/>
      </a:lt2>
      <a:accent1>
        <a:srgbClr val="D2002E"/>
      </a:accent1>
      <a:accent2>
        <a:srgbClr val="EF7945"/>
      </a:accent2>
      <a:accent3>
        <a:srgbClr val="009A84"/>
      </a:accent3>
      <a:accent4>
        <a:srgbClr val="8ABD24"/>
      </a:accent4>
      <a:accent5>
        <a:srgbClr val="00AEEF"/>
      </a:accent5>
      <a:accent6>
        <a:srgbClr val="79679C"/>
      </a:accent6>
      <a:hlink>
        <a:srgbClr val="000000"/>
      </a:hlink>
      <a:folHlink>
        <a:srgbClr val="747478"/>
      </a:folHlink>
    </a:clrScheme>
    <a:fontScheme name="Custom 1">
      <a:majorFont>
        <a:latin typeface="Effra Bold"/>
        <a:ea typeface=""/>
        <a:cs typeface=""/>
      </a:majorFont>
      <a:minorFont>
        <a:latin typeface="Eff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8100">
          <a:solidFill>
            <a:schemeClr val="accent1"/>
          </a:solidFill>
        </a:ln>
      </a:spPr>
      <a:bodyPr wrap="none">
        <a:spAutoFit/>
      </a:bodyPr>
      <a:lstStyle>
        <a:defPPr>
          <a:defRPr dirty="0">
            <a:solidFill>
              <a:schemeClr val="tx2"/>
            </a:solidFill>
            <a:latin typeface="+mn-lt"/>
          </a:defRPr>
        </a:defPPr>
      </a:lstStyle>
    </a:spDef>
    <a:lnDef>
      <a:spPr bwMode="auto">
        <a:noFill/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  <a:latin typeface="+mn-lt"/>
          </a:defRPr>
        </a:defPPr>
      </a:lstStyle>
    </a:txDef>
  </a:objectDefaults>
  <a:extraClrSchemeLst>
    <a:extraClrScheme>
      <a:clrScheme name="UoR - Red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D2002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Orang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F7945"/>
        </a:accent1>
        <a:accent2>
          <a:srgbClr val="D2002E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Jad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9A84"/>
        </a:accent1>
        <a:accent2>
          <a:srgbClr val="EF7945"/>
        </a:accent2>
        <a:accent3>
          <a:srgbClr val="D2002E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Gree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8ABD24"/>
        </a:accent1>
        <a:accent2>
          <a:srgbClr val="EF7945"/>
        </a:accent2>
        <a:accent3>
          <a:srgbClr val="009A84"/>
        </a:accent3>
        <a:accent4>
          <a:srgbClr val="D2002E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Cya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AEEF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D2002E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urpl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79679C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ink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6007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22848 UOR PPT standard HT v6.potx" id="{CEFEA074-D3AB-4F5D-847D-E410D972E27D}" vid="{B30DEDDB-CD2F-4B41-B102-188A90ADC8C4}"/>
    </a:ext>
  </a:extLst>
</a:theme>
</file>

<file path=ppt/theme/theme4.xml><?xml version="1.0" encoding="utf-8"?>
<a:theme xmlns:a="http://schemas.openxmlformats.org/drawingml/2006/main" name="1_Essential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016f104-6bb7-4aa7-9025-f46f83d2c779" xsi:nil="true"/>
    <lcf76f155ced4ddcb4097134ff3c332f xmlns="8e1c2065-e6b5-486c-a218-033a47d00d4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F834FBDA8A844D91F7D186442C2542" ma:contentTypeVersion="18" ma:contentTypeDescription="Create a new document." ma:contentTypeScope="" ma:versionID="337d282b51275e084fccc798c8ede40a">
  <xsd:schema xmlns:xsd="http://www.w3.org/2001/XMLSchema" xmlns:xs="http://www.w3.org/2001/XMLSchema" xmlns:p="http://schemas.microsoft.com/office/2006/metadata/properties" xmlns:ns2="8e1c2065-e6b5-486c-a218-033a47d00d45" xmlns:ns3="c016f104-6bb7-4aa7-9025-f46f83d2c779" targetNamespace="http://schemas.microsoft.com/office/2006/metadata/properties" ma:root="true" ma:fieldsID="16292a3d6bdbce9feed78c6aa115b55f" ns2:_="" ns3:_="">
    <xsd:import namespace="8e1c2065-e6b5-486c-a218-033a47d00d45"/>
    <xsd:import namespace="c016f104-6bb7-4aa7-9025-f46f83d2c7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1c2065-e6b5-486c-a218-033a47d00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306b285-ac2c-4225-b56d-e54690cf9c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6f104-6bb7-4aa7-9025-f46f83d2c779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47ea2a6-339d-4863-b634-5d56beec842c}" ma:internalName="TaxCatchAll" ma:showField="CatchAllData" ma:web="c016f104-6bb7-4aa7-9025-f46f83d2c7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126BF2-8F36-4FA5-83F2-BCF435535530}">
  <ds:schemaRefs>
    <ds:schemaRef ds:uri="http://schemas.microsoft.com/office/2006/metadata/properties"/>
    <ds:schemaRef ds:uri="http://schemas.microsoft.com/office/infopath/2007/PartnerControls"/>
    <ds:schemaRef ds:uri="c016f104-6bb7-4aa7-9025-f46f83d2c779"/>
    <ds:schemaRef ds:uri="8e1c2065-e6b5-486c-a218-033a47d00d45"/>
  </ds:schemaRefs>
</ds:datastoreItem>
</file>

<file path=customXml/itemProps2.xml><?xml version="1.0" encoding="utf-8"?>
<ds:datastoreItem xmlns:ds="http://schemas.openxmlformats.org/officeDocument/2006/customXml" ds:itemID="{51D6008F-4692-4738-BD74-5BDBEEBA49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3C2CF0-556B-41D2-B8D1-69DC631377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1c2065-e6b5-486c-a218-033a47d00d45"/>
    <ds:schemaRef ds:uri="c016f104-6bb7-4aa7-9025-f46f83d2c7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2892</TotalTime>
  <Words>1131</Words>
  <Application>Microsoft Office PowerPoint</Application>
  <PresentationFormat>Widescreen</PresentationFormat>
  <Paragraphs>142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Essential</vt:lpstr>
      <vt:lpstr>BL Aqua</vt:lpstr>
      <vt:lpstr>UoR Theme</vt:lpstr>
      <vt:lpstr>1_Essential</vt:lpstr>
      <vt:lpstr>PowerPoint Presentation</vt:lpstr>
      <vt:lpstr>PowerPoint Presentation</vt:lpstr>
      <vt:lpstr>Copyright Works</vt:lpstr>
      <vt:lpstr>TNA duration of copyright</vt:lpstr>
      <vt:lpstr>Usages</vt:lpstr>
      <vt:lpstr>How can I use this work legally?</vt:lpstr>
      <vt:lpstr>Licences</vt:lpstr>
      <vt:lpstr>Applying licences to archive content</vt:lpstr>
      <vt:lpstr>Creative commons</vt:lpstr>
      <vt:lpstr>Copyright Exceptions for digital preservation</vt:lpstr>
      <vt:lpstr>Fair Dealing and Fair Use</vt:lpstr>
      <vt:lpstr>Fair Dealing</vt:lpstr>
      <vt:lpstr>Risk Management</vt:lpstr>
      <vt:lpstr>Orphan works</vt:lpstr>
      <vt:lpstr>Consider the following scenario</vt:lpstr>
      <vt:lpstr>Things to consider</vt:lpstr>
      <vt:lpstr>In summary</vt:lpstr>
      <vt:lpstr>Find out more: copyrightUser.org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Morrison</dc:creator>
  <cp:lastModifiedBy>C MORRISON</cp:lastModifiedBy>
  <cp:revision>760</cp:revision>
  <dcterms:modified xsi:type="dcterms:W3CDTF">2025-01-27T10:21:35Z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6c24981-b6df-48f8-949b-0896357b9b03_Enabled">
    <vt:lpwstr>true</vt:lpwstr>
  </property>
  <property fmtid="{D5CDD505-2E9C-101B-9397-08002B2CF9AE}" pid="3" name="MSIP_Label_06c24981-b6df-48f8-949b-0896357b9b03_SetDate">
    <vt:lpwstr>2021-05-21T09:37:42Z</vt:lpwstr>
  </property>
  <property fmtid="{D5CDD505-2E9C-101B-9397-08002B2CF9AE}" pid="4" name="MSIP_Label_06c24981-b6df-48f8-949b-0896357b9b03_Method">
    <vt:lpwstr>Privileged</vt:lpwstr>
  </property>
  <property fmtid="{D5CDD505-2E9C-101B-9397-08002B2CF9AE}" pid="5" name="MSIP_Label_06c24981-b6df-48f8-949b-0896357b9b03_Name">
    <vt:lpwstr>Official</vt:lpwstr>
  </property>
  <property fmtid="{D5CDD505-2E9C-101B-9397-08002B2CF9AE}" pid="6" name="MSIP_Label_06c24981-b6df-48f8-949b-0896357b9b03_SiteId">
    <vt:lpwstr>dd615949-5bd0-4da0-ac52-28ef8d336373</vt:lpwstr>
  </property>
  <property fmtid="{D5CDD505-2E9C-101B-9397-08002B2CF9AE}" pid="7" name="MSIP_Label_06c24981-b6df-48f8-949b-0896357b9b03_ActionId">
    <vt:lpwstr>7e6874e4-6006-4502-a60e-adec27fa73c2</vt:lpwstr>
  </property>
  <property fmtid="{D5CDD505-2E9C-101B-9397-08002B2CF9AE}" pid="8" name="MSIP_Label_06c24981-b6df-48f8-949b-0896357b9b03_ContentBits">
    <vt:lpwstr>0</vt:lpwstr>
  </property>
  <property fmtid="{D5CDD505-2E9C-101B-9397-08002B2CF9AE}" pid="9" name="ContentTypeId">
    <vt:lpwstr>0x01010087F834FBDA8A844D91F7D186442C2542</vt:lpwstr>
  </property>
  <property fmtid="{D5CDD505-2E9C-101B-9397-08002B2CF9AE}" pid="10" name="MediaServiceImageTags">
    <vt:lpwstr/>
  </property>
</Properties>
</file>